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6" r:id="rId2"/>
    <p:sldId id="366" r:id="rId3"/>
    <p:sldId id="379" r:id="rId4"/>
    <p:sldId id="368" r:id="rId5"/>
    <p:sldId id="369" r:id="rId6"/>
    <p:sldId id="438" r:id="rId7"/>
    <p:sldId id="437" r:id="rId8"/>
    <p:sldId id="455" r:id="rId9"/>
    <p:sldId id="456" r:id="rId10"/>
    <p:sldId id="387" r:id="rId11"/>
    <p:sldId id="370" r:id="rId12"/>
    <p:sldId id="377" r:id="rId13"/>
    <p:sldId id="435" r:id="rId14"/>
    <p:sldId id="386" r:id="rId15"/>
    <p:sldId id="388" r:id="rId16"/>
    <p:sldId id="389" r:id="rId17"/>
    <p:sldId id="390" r:id="rId18"/>
    <p:sldId id="395" r:id="rId19"/>
    <p:sldId id="457" r:id="rId20"/>
    <p:sldId id="396" r:id="rId21"/>
    <p:sldId id="397" r:id="rId22"/>
    <p:sldId id="398" r:id="rId23"/>
    <p:sldId id="399" r:id="rId24"/>
    <p:sldId id="409" r:id="rId25"/>
    <p:sldId id="410" r:id="rId26"/>
    <p:sldId id="411" r:id="rId27"/>
    <p:sldId id="452" r:id="rId28"/>
    <p:sldId id="454" r:id="rId29"/>
    <p:sldId id="332" r:id="rId30"/>
    <p:sldId id="453" r:id="rId31"/>
    <p:sldId id="415" r:id="rId32"/>
    <p:sldId id="450" r:id="rId33"/>
    <p:sldId id="451" r:id="rId34"/>
    <p:sldId id="427" r:id="rId35"/>
    <p:sldId id="429" r:id="rId36"/>
    <p:sldId id="430" r:id="rId37"/>
    <p:sldId id="432" r:id="rId38"/>
    <p:sldId id="458" r:id="rId39"/>
    <p:sldId id="330" r:id="rId40"/>
    <p:sldId id="359" r:id="rId41"/>
    <p:sldId id="361" r:id="rId42"/>
    <p:sldId id="362" r:id="rId43"/>
    <p:sldId id="363" r:id="rId44"/>
    <p:sldId id="364" r:id="rId45"/>
    <p:sldId id="358" r:id="rId46"/>
    <p:sldId id="360" r:id="rId47"/>
    <p:sldId id="355" r:id="rId48"/>
    <p:sldId id="356" r:id="rId49"/>
    <p:sldId id="444" r:id="rId50"/>
    <p:sldId id="445" r:id="rId51"/>
    <p:sldId id="447" r:id="rId52"/>
    <p:sldId id="448" r:id="rId53"/>
    <p:sldId id="449" r:id="rId54"/>
  </p:sldIdLst>
  <p:sldSz cx="9144000" cy="6858000" type="screen4x3"/>
  <p:notesSz cx="6807200" cy="9906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E13F"/>
    <a:srgbClr val="7EA002"/>
    <a:srgbClr val="95CA20"/>
    <a:srgbClr val="026937"/>
    <a:srgbClr val="77933C"/>
    <a:srgbClr val="D7E4BD"/>
    <a:srgbClr val="5F7901"/>
    <a:srgbClr val="FFFFFF"/>
    <a:srgbClr val="000000"/>
    <a:srgbClr val="76C0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Styl pośredni 3 — Ak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7853C-536D-4A76-A0AE-DD22124D55A5}" styleName="Styl z motywem 1 — Ak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65" autoAdjust="0"/>
    <p:restoredTop sz="96187" autoAdjust="0"/>
  </p:normalViewPr>
  <p:slideViewPr>
    <p:cSldViewPr>
      <p:cViewPr varScale="1">
        <p:scale>
          <a:sx n="109" d="100"/>
          <a:sy n="109" d="100"/>
        </p:scale>
        <p:origin x="144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84"/>
      </p:cViewPr>
      <p:guideLst>
        <p:guide orient="horz" pos="312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001500-4CDB-4FE9-ADE7-212817F19A2F}" type="doc">
      <dgm:prSet loTypeId="urn:microsoft.com/office/officeart/2005/8/layout/gear1" loCatId="relationship" qsTypeId="urn:microsoft.com/office/officeart/2005/8/quickstyle/simple2" qsCatId="simple" csTypeId="urn:microsoft.com/office/officeart/2005/8/colors/colorful4" csCatId="colorful" phldr="1"/>
      <dgm:spPr/>
    </dgm:pt>
    <dgm:pt modelId="{1FB50BA9-4AA2-4A7A-A8C6-72883139EE3D}">
      <dgm:prSet phldrT="[Tekst]" custT="1"/>
      <dgm:spPr/>
      <dgm:t>
        <a:bodyPr/>
        <a:lstStyle/>
        <a:p>
          <a:r>
            <a:rPr lang="pl-PL" sz="2400" b="1" dirty="0" smtClean="0">
              <a:solidFill>
                <a:schemeClr val="tx1"/>
              </a:solidFill>
            </a:rPr>
            <a:t>LIFE               2014-2020</a:t>
          </a:r>
        </a:p>
        <a:p>
          <a:r>
            <a:rPr lang="pl-PL" sz="2400" b="1" dirty="0" smtClean="0">
              <a:solidFill>
                <a:schemeClr val="tx1"/>
              </a:solidFill>
            </a:rPr>
            <a:t>???</a:t>
          </a:r>
          <a:endParaRPr lang="pl-PL" sz="2400" b="1" dirty="0">
            <a:solidFill>
              <a:schemeClr val="tx1"/>
            </a:solidFill>
          </a:endParaRPr>
        </a:p>
      </dgm:t>
    </dgm:pt>
    <dgm:pt modelId="{C1DFBD4D-7F16-48DA-A399-5AC1FA1B1332}" type="parTrans" cxnId="{2842864B-6236-42AA-96DD-9E0C0A2A37EC}">
      <dgm:prSet/>
      <dgm:spPr/>
      <dgm:t>
        <a:bodyPr/>
        <a:lstStyle/>
        <a:p>
          <a:endParaRPr lang="pl-PL"/>
        </a:p>
      </dgm:t>
    </dgm:pt>
    <dgm:pt modelId="{2633A0B3-D1F6-43A5-A072-B6DE7C0C5E26}" type="sibTrans" cxnId="{2842864B-6236-42AA-96DD-9E0C0A2A37EC}">
      <dgm:prSet/>
      <dgm:spPr/>
      <dgm:t>
        <a:bodyPr/>
        <a:lstStyle/>
        <a:p>
          <a:endParaRPr lang="pl-PL"/>
        </a:p>
      </dgm:t>
    </dgm:pt>
    <dgm:pt modelId="{60ACEC66-B236-421A-8303-B7FF5105DF0A}">
      <dgm:prSet phldrT="[Tekst]" custT="1"/>
      <dgm:spPr/>
      <dgm:t>
        <a:bodyPr/>
        <a:lstStyle/>
        <a:p>
          <a:r>
            <a:rPr lang="pl-PL" sz="1400" b="1" dirty="0" smtClean="0">
              <a:solidFill>
                <a:schemeClr val="bg1"/>
              </a:solidFill>
            </a:rPr>
            <a:t>LIFE+ 2007-2013 </a:t>
          </a:r>
        </a:p>
        <a:p>
          <a:r>
            <a:rPr lang="pl-PL" sz="1200" dirty="0" smtClean="0">
              <a:solidFill>
                <a:schemeClr val="bg1"/>
              </a:solidFill>
            </a:rPr>
            <a:t>1402 projektów</a:t>
          </a:r>
        </a:p>
        <a:p>
          <a:r>
            <a:rPr lang="pl-PL" sz="1800" b="1" dirty="0" smtClean="0">
              <a:solidFill>
                <a:schemeClr val="bg1"/>
              </a:solidFill>
            </a:rPr>
            <a:t>Polska 64 projekty</a:t>
          </a:r>
          <a:endParaRPr lang="pl-PL" sz="1800" b="1" dirty="0">
            <a:solidFill>
              <a:schemeClr val="bg1"/>
            </a:solidFill>
          </a:endParaRPr>
        </a:p>
      </dgm:t>
    </dgm:pt>
    <dgm:pt modelId="{E959996B-DBD0-4D46-AEBC-11B795E5542F}" type="parTrans" cxnId="{E29B9E61-8EB0-49A0-AFF4-96651911AAA5}">
      <dgm:prSet/>
      <dgm:spPr/>
      <dgm:t>
        <a:bodyPr/>
        <a:lstStyle/>
        <a:p>
          <a:endParaRPr lang="pl-PL"/>
        </a:p>
      </dgm:t>
    </dgm:pt>
    <dgm:pt modelId="{891DB787-8101-44CD-871D-A647CE556EB2}" type="sibTrans" cxnId="{E29B9E61-8EB0-49A0-AFF4-96651911AAA5}">
      <dgm:prSet/>
      <dgm:spPr/>
      <dgm:t>
        <a:bodyPr/>
        <a:lstStyle/>
        <a:p>
          <a:endParaRPr lang="pl-PL"/>
        </a:p>
      </dgm:t>
    </dgm:pt>
    <dgm:pt modelId="{DCFB7826-878E-4F6C-98EE-753DF8EF25DE}">
      <dgm:prSet phldrT="[Tekst]" custT="1"/>
      <dgm:spPr/>
      <dgm:t>
        <a:bodyPr/>
        <a:lstStyle/>
        <a:p>
          <a:r>
            <a:rPr lang="pl-PL" sz="1400" b="1" dirty="0" smtClean="0">
              <a:solidFill>
                <a:schemeClr val="tx1"/>
              </a:solidFill>
            </a:rPr>
            <a:t>LIFE 1992-2006 </a:t>
          </a:r>
          <a:r>
            <a:rPr lang="pl-PL" sz="1300" dirty="0" smtClean="0">
              <a:solidFill>
                <a:schemeClr val="tx1"/>
              </a:solidFill>
            </a:rPr>
            <a:t>2763 projekty </a:t>
          </a:r>
        </a:p>
        <a:p>
          <a:r>
            <a:rPr lang="pl-PL" sz="1400" b="1" dirty="0" smtClean="0">
              <a:solidFill>
                <a:schemeClr val="tx1"/>
              </a:solidFill>
            </a:rPr>
            <a:t>Polska 6 projektów</a:t>
          </a:r>
          <a:endParaRPr lang="pl-PL" sz="1400" b="1" dirty="0">
            <a:solidFill>
              <a:schemeClr val="tx1"/>
            </a:solidFill>
          </a:endParaRPr>
        </a:p>
      </dgm:t>
    </dgm:pt>
    <dgm:pt modelId="{9F3D6544-89F7-432D-AD88-65F51512F5D7}" type="parTrans" cxnId="{9F8901FE-9F77-42F2-A804-16FA192C6B20}">
      <dgm:prSet/>
      <dgm:spPr/>
      <dgm:t>
        <a:bodyPr/>
        <a:lstStyle/>
        <a:p>
          <a:endParaRPr lang="pl-PL"/>
        </a:p>
      </dgm:t>
    </dgm:pt>
    <dgm:pt modelId="{FBD2D3BC-0CB0-48F0-ACA2-5A5C56038B49}" type="sibTrans" cxnId="{9F8901FE-9F77-42F2-A804-16FA192C6B20}">
      <dgm:prSet/>
      <dgm:spPr/>
      <dgm:t>
        <a:bodyPr/>
        <a:lstStyle/>
        <a:p>
          <a:endParaRPr lang="pl-PL"/>
        </a:p>
      </dgm:t>
    </dgm:pt>
    <dgm:pt modelId="{5AF3EADF-B905-4159-91C1-AD6A963E7A3D}" type="pres">
      <dgm:prSet presAssocID="{29001500-4CDB-4FE9-ADE7-212817F19A2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AB54FA1-ADC7-41EA-A8A2-5B0AC2B6D1EF}" type="pres">
      <dgm:prSet presAssocID="{1FB50BA9-4AA2-4A7A-A8C6-72883139EE3D}" presName="gear1" presStyleLbl="node1" presStyleIdx="0" presStyleCnt="3" custScaleX="91101" custScaleY="8660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32A54E3-CD06-4988-A392-7308A7BE78F2}" type="pres">
      <dgm:prSet presAssocID="{1FB50BA9-4AA2-4A7A-A8C6-72883139EE3D}" presName="gear1srcNode" presStyleLbl="node1" presStyleIdx="0" presStyleCnt="3"/>
      <dgm:spPr/>
      <dgm:t>
        <a:bodyPr/>
        <a:lstStyle/>
        <a:p>
          <a:endParaRPr lang="pl-PL"/>
        </a:p>
      </dgm:t>
    </dgm:pt>
    <dgm:pt modelId="{0E80B37F-046C-47C4-884B-0A9C91999434}" type="pres">
      <dgm:prSet presAssocID="{1FB50BA9-4AA2-4A7A-A8C6-72883139EE3D}" presName="gear1dstNode" presStyleLbl="node1" presStyleIdx="0" presStyleCnt="3"/>
      <dgm:spPr/>
      <dgm:t>
        <a:bodyPr/>
        <a:lstStyle/>
        <a:p>
          <a:endParaRPr lang="pl-PL"/>
        </a:p>
      </dgm:t>
    </dgm:pt>
    <dgm:pt modelId="{D0AA3173-C427-4CD9-BED5-7A306ABB7923}" type="pres">
      <dgm:prSet presAssocID="{60ACEC66-B236-421A-8303-B7FF5105DF0A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63B155F-99E7-4504-B2BD-D93318E46C91}" type="pres">
      <dgm:prSet presAssocID="{60ACEC66-B236-421A-8303-B7FF5105DF0A}" presName="gear2srcNode" presStyleLbl="node1" presStyleIdx="1" presStyleCnt="3"/>
      <dgm:spPr/>
      <dgm:t>
        <a:bodyPr/>
        <a:lstStyle/>
        <a:p>
          <a:endParaRPr lang="pl-PL"/>
        </a:p>
      </dgm:t>
    </dgm:pt>
    <dgm:pt modelId="{B36B3598-7375-4BBA-9ACB-DCEA6BBFE8DC}" type="pres">
      <dgm:prSet presAssocID="{60ACEC66-B236-421A-8303-B7FF5105DF0A}" presName="gear2dstNode" presStyleLbl="node1" presStyleIdx="1" presStyleCnt="3"/>
      <dgm:spPr/>
      <dgm:t>
        <a:bodyPr/>
        <a:lstStyle/>
        <a:p>
          <a:endParaRPr lang="pl-PL"/>
        </a:p>
      </dgm:t>
    </dgm:pt>
    <dgm:pt modelId="{4C5608D2-B705-4AF1-A71F-4EBDD7513A31}" type="pres">
      <dgm:prSet presAssocID="{DCFB7826-878E-4F6C-98EE-753DF8EF25DE}" presName="gear3" presStyleLbl="node1" presStyleIdx="2" presStyleCnt="3"/>
      <dgm:spPr/>
      <dgm:t>
        <a:bodyPr/>
        <a:lstStyle/>
        <a:p>
          <a:endParaRPr lang="pl-PL"/>
        </a:p>
      </dgm:t>
    </dgm:pt>
    <dgm:pt modelId="{D7E30A9F-77D1-482C-A9B9-9BB333A3885E}" type="pres">
      <dgm:prSet presAssocID="{DCFB7826-878E-4F6C-98EE-753DF8EF25D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771F9B3-9556-4C9C-8B0D-CB3E2F0B105D}" type="pres">
      <dgm:prSet presAssocID="{DCFB7826-878E-4F6C-98EE-753DF8EF25DE}" presName="gear3srcNode" presStyleLbl="node1" presStyleIdx="2" presStyleCnt="3"/>
      <dgm:spPr/>
      <dgm:t>
        <a:bodyPr/>
        <a:lstStyle/>
        <a:p>
          <a:endParaRPr lang="pl-PL"/>
        </a:p>
      </dgm:t>
    </dgm:pt>
    <dgm:pt modelId="{4C5D1FEE-2D0D-4E22-B2BC-370C8993C946}" type="pres">
      <dgm:prSet presAssocID="{DCFB7826-878E-4F6C-98EE-753DF8EF25DE}" presName="gear3dstNode" presStyleLbl="node1" presStyleIdx="2" presStyleCnt="3"/>
      <dgm:spPr/>
      <dgm:t>
        <a:bodyPr/>
        <a:lstStyle/>
        <a:p>
          <a:endParaRPr lang="pl-PL"/>
        </a:p>
      </dgm:t>
    </dgm:pt>
    <dgm:pt modelId="{95B6BFB1-75DA-412E-B2D4-0AA696E16265}" type="pres">
      <dgm:prSet presAssocID="{2633A0B3-D1F6-43A5-A072-B6DE7C0C5E26}" presName="connector1" presStyleLbl="sibTrans2D1" presStyleIdx="0" presStyleCnt="3" custScaleX="68420" custScaleY="85717"/>
      <dgm:spPr/>
      <dgm:t>
        <a:bodyPr/>
        <a:lstStyle/>
        <a:p>
          <a:endParaRPr lang="pl-PL"/>
        </a:p>
      </dgm:t>
    </dgm:pt>
    <dgm:pt modelId="{95B1C8DD-DBAE-4024-BF29-219B0982274A}" type="pres">
      <dgm:prSet presAssocID="{891DB787-8101-44CD-871D-A647CE556EB2}" presName="connector2" presStyleLbl="sibTrans2D1" presStyleIdx="1" presStyleCnt="3"/>
      <dgm:spPr/>
      <dgm:t>
        <a:bodyPr/>
        <a:lstStyle/>
        <a:p>
          <a:endParaRPr lang="pl-PL"/>
        </a:p>
      </dgm:t>
    </dgm:pt>
    <dgm:pt modelId="{A5819AA6-50B8-45F1-B97C-F282778A1474}" type="pres">
      <dgm:prSet presAssocID="{FBD2D3BC-0CB0-48F0-ACA2-5A5C56038B49}" presName="connector3" presStyleLbl="sibTrans2D1" presStyleIdx="2" presStyleCnt="3"/>
      <dgm:spPr/>
      <dgm:t>
        <a:bodyPr/>
        <a:lstStyle/>
        <a:p>
          <a:endParaRPr lang="pl-PL"/>
        </a:p>
      </dgm:t>
    </dgm:pt>
  </dgm:ptLst>
  <dgm:cxnLst>
    <dgm:cxn modelId="{9F8901FE-9F77-42F2-A804-16FA192C6B20}" srcId="{29001500-4CDB-4FE9-ADE7-212817F19A2F}" destId="{DCFB7826-878E-4F6C-98EE-753DF8EF25DE}" srcOrd="2" destOrd="0" parTransId="{9F3D6544-89F7-432D-AD88-65F51512F5D7}" sibTransId="{FBD2D3BC-0CB0-48F0-ACA2-5A5C56038B49}"/>
    <dgm:cxn modelId="{39B51CB6-ABA1-46F2-B225-D600B4E8EFBB}" type="presOf" srcId="{DCFB7826-878E-4F6C-98EE-753DF8EF25DE}" destId="{4C5608D2-B705-4AF1-A71F-4EBDD7513A31}" srcOrd="0" destOrd="0" presId="urn:microsoft.com/office/officeart/2005/8/layout/gear1"/>
    <dgm:cxn modelId="{2842864B-6236-42AA-96DD-9E0C0A2A37EC}" srcId="{29001500-4CDB-4FE9-ADE7-212817F19A2F}" destId="{1FB50BA9-4AA2-4A7A-A8C6-72883139EE3D}" srcOrd="0" destOrd="0" parTransId="{C1DFBD4D-7F16-48DA-A399-5AC1FA1B1332}" sibTransId="{2633A0B3-D1F6-43A5-A072-B6DE7C0C5E26}"/>
    <dgm:cxn modelId="{C96BC1F5-9BBA-464A-BA75-7DA202E774E3}" type="presOf" srcId="{29001500-4CDB-4FE9-ADE7-212817F19A2F}" destId="{5AF3EADF-B905-4159-91C1-AD6A963E7A3D}" srcOrd="0" destOrd="0" presId="urn:microsoft.com/office/officeart/2005/8/layout/gear1"/>
    <dgm:cxn modelId="{E29B9E61-8EB0-49A0-AFF4-96651911AAA5}" srcId="{29001500-4CDB-4FE9-ADE7-212817F19A2F}" destId="{60ACEC66-B236-421A-8303-B7FF5105DF0A}" srcOrd="1" destOrd="0" parTransId="{E959996B-DBD0-4D46-AEBC-11B795E5542F}" sibTransId="{891DB787-8101-44CD-871D-A647CE556EB2}"/>
    <dgm:cxn modelId="{6D3A9507-2CFE-440D-A1C7-A7FDC350814E}" type="presOf" srcId="{FBD2D3BC-0CB0-48F0-ACA2-5A5C56038B49}" destId="{A5819AA6-50B8-45F1-B97C-F282778A1474}" srcOrd="0" destOrd="0" presId="urn:microsoft.com/office/officeart/2005/8/layout/gear1"/>
    <dgm:cxn modelId="{6DDC1DF0-9402-4D58-B9C6-A274880ECD90}" type="presOf" srcId="{60ACEC66-B236-421A-8303-B7FF5105DF0A}" destId="{D0AA3173-C427-4CD9-BED5-7A306ABB7923}" srcOrd="0" destOrd="0" presId="urn:microsoft.com/office/officeart/2005/8/layout/gear1"/>
    <dgm:cxn modelId="{2D71DABE-A9AF-4608-9695-1F4D6AF0F9CC}" type="presOf" srcId="{DCFB7826-878E-4F6C-98EE-753DF8EF25DE}" destId="{7771F9B3-9556-4C9C-8B0D-CB3E2F0B105D}" srcOrd="2" destOrd="0" presId="urn:microsoft.com/office/officeart/2005/8/layout/gear1"/>
    <dgm:cxn modelId="{0E0826B0-1B6D-49FA-8ABF-B096BB75FACB}" type="presOf" srcId="{60ACEC66-B236-421A-8303-B7FF5105DF0A}" destId="{B36B3598-7375-4BBA-9ACB-DCEA6BBFE8DC}" srcOrd="2" destOrd="0" presId="urn:microsoft.com/office/officeart/2005/8/layout/gear1"/>
    <dgm:cxn modelId="{B2A1F8DF-FA74-4B75-BB5F-FD3DF978248D}" type="presOf" srcId="{1FB50BA9-4AA2-4A7A-A8C6-72883139EE3D}" destId="{0E80B37F-046C-47C4-884B-0A9C91999434}" srcOrd="2" destOrd="0" presId="urn:microsoft.com/office/officeart/2005/8/layout/gear1"/>
    <dgm:cxn modelId="{D03C28C2-2219-4716-9851-67BEEAA5DFB6}" type="presOf" srcId="{DCFB7826-878E-4F6C-98EE-753DF8EF25DE}" destId="{D7E30A9F-77D1-482C-A9B9-9BB333A3885E}" srcOrd="1" destOrd="0" presId="urn:microsoft.com/office/officeart/2005/8/layout/gear1"/>
    <dgm:cxn modelId="{99C7B687-E4B9-48F9-BBC6-C82C1E70DC11}" type="presOf" srcId="{DCFB7826-878E-4F6C-98EE-753DF8EF25DE}" destId="{4C5D1FEE-2D0D-4E22-B2BC-370C8993C946}" srcOrd="3" destOrd="0" presId="urn:microsoft.com/office/officeart/2005/8/layout/gear1"/>
    <dgm:cxn modelId="{1B1FC8B6-85ED-40EA-AFFC-6571B60BD594}" type="presOf" srcId="{1FB50BA9-4AA2-4A7A-A8C6-72883139EE3D}" destId="{232A54E3-CD06-4988-A392-7308A7BE78F2}" srcOrd="1" destOrd="0" presId="urn:microsoft.com/office/officeart/2005/8/layout/gear1"/>
    <dgm:cxn modelId="{DF4F8F9C-48AD-4A9A-AD72-EEC1D5DC1352}" type="presOf" srcId="{60ACEC66-B236-421A-8303-B7FF5105DF0A}" destId="{D63B155F-99E7-4504-B2BD-D93318E46C91}" srcOrd="1" destOrd="0" presId="urn:microsoft.com/office/officeart/2005/8/layout/gear1"/>
    <dgm:cxn modelId="{180F1B89-AA9B-4E27-9DD0-282E83107593}" type="presOf" srcId="{2633A0B3-D1F6-43A5-A072-B6DE7C0C5E26}" destId="{95B6BFB1-75DA-412E-B2D4-0AA696E16265}" srcOrd="0" destOrd="0" presId="urn:microsoft.com/office/officeart/2005/8/layout/gear1"/>
    <dgm:cxn modelId="{3763BAC3-6157-4C0E-B954-3E4792EED8D0}" type="presOf" srcId="{1FB50BA9-4AA2-4A7A-A8C6-72883139EE3D}" destId="{FAB54FA1-ADC7-41EA-A8A2-5B0AC2B6D1EF}" srcOrd="0" destOrd="0" presId="urn:microsoft.com/office/officeart/2005/8/layout/gear1"/>
    <dgm:cxn modelId="{B84FF83B-BB4E-4050-96C2-2A33932F5216}" type="presOf" srcId="{891DB787-8101-44CD-871D-A647CE556EB2}" destId="{95B1C8DD-DBAE-4024-BF29-219B0982274A}" srcOrd="0" destOrd="0" presId="urn:microsoft.com/office/officeart/2005/8/layout/gear1"/>
    <dgm:cxn modelId="{76E8C0BA-0905-4E7A-AC32-F6F23B464949}" type="presParOf" srcId="{5AF3EADF-B905-4159-91C1-AD6A963E7A3D}" destId="{FAB54FA1-ADC7-41EA-A8A2-5B0AC2B6D1EF}" srcOrd="0" destOrd="0" presId="urn:microsoft.com/office/officeart/2005/8/layout/gear1"/>
    <dgm:cxn modelId="{50EA1AF6-1B93-455F-8A37-F8D558260314}" type="presParOf" srcId="{5AF3EADF-B905-4159-91C1-AD6A963E7A3D}" destId="{232A54E3-CD06-4988-A392-7308A7BE78F2}" srcOrd="1" destOrd="0" presId="urn:microsoft.com/office/officeart/2005/8/layout/gear1"/>
    <dgm:cxn modelId="{31D94DC9-769A-4009-A88D-F109F1F118B7}" type="presParOf" srcId="{5AF3EADF-B905-4159-91C1-AD6A963E7A3D}" destId="{0E80B37F-046C-47C4-884B-0A9C91999434}" srcOrd="2" destOrd="0" presId="urn:microsoft.com/office/officeart/2005/8/layout/gear1"/>
    <dgm:cxn modelId="{EB943E01-A471-45F6-9163-9CE89ABF3284}" type="presParOf" srcId="{5AF3EADF-B905-4159-91C1-AD6A963E7A3D}" destId="{D0AA3173-C427-4CD9-BED5-7A306ABB7923}" srcOrd="3" destOrd="0" presId="urn:microsoft.com/office/officeart/2005/8/layout/gear1"/>
    <dgm:cxn modelId="{14506622-BD19-4857-A10A-23FBDCEBEF7E}" type="presParOf" srcId="{5AF3EADF-B905-4159-91C1-AD6A963E7A3D}" destId="{D63B155F-99E7-4504-B2BD-D93318E46C91}" srcOrd="4" destOrd="0" presId="urn:microsoft.com/office/officeart/2005/8/layout/gear1"/>
    <dgm:cxn modelId="{09D3A54E-939E-422E-AEE6-DBD17F99D770}" type="presParOf" srcId="{5AF3EADF-B905-4159-91C1-AD6A963E7A3D}" destId="{B36B3598-7375-4BBA-9ACB-DCEA6BBFE8DC}" srcOrd="5" destOrd="0" presId="urn:microsoft.com/office/officeart/2005/8/layout/gear1"/>
    <dgm:cxn modelId="{A9CBDE4C-1592-4FE1-962C-A3DAB8779A7F}" type="presParOf" srcId="{5AF3EADF-B905-4159-91C1-AD6A963E7A3D}" destId="{4C5608D2-B705-4AF1-A71F-4EBDD7513A31}" srcOrd="6" destOrd="0" presId="urn:microsoft.com/office/officeart/2005/8/layout/gear1"/>
    <dgm:cxn modelId="{E57F777C-2098-47FD-9161-395C360F6335}" type="presParOf" srcId="{5AF3EADF-B905-4159-91C1-AD6A963E7A3D}" destId="{D7E30A9F-77D1-482C-A9B9-9BB333A3885E}" srcOrd="7" destOrd="0" presId="urn:microsoft.com/office/officeart/2005/8/layout/gear1"/>
    <dgm:cxn modelId="{BE55090E-CA2F-43EE-8A86-84AC573167AD}" type="presParOf" srcId="{5AF3EADF-B905-4159-91C1-AD6A963E7A3D}" destId="{7771F9B3-9556-4C9C-8B0D-CB3E2F0B105D}" srcOrd="8" destOrd="0" presId="urn:microsoft.com/office/officeart/2005/8/layout/gear1"/>
    <dgm:cxn modelId="{026D02CE-8D42-4CC7-9051-9F1700A9955E}" type="presParOf" srcId="{5AF3EADF-B905-4159-91C1-AD6A963E7A3D}" destId="{4C5D1FEE-2D0D-4E22-B2BC-370C8993C946}" srcOrd="9" destOrd="0" presId="urn:microsoft.com/office/officeart/2005/8/layout/gear1"/>
    <dgm:cxn modelId="{DAA41985-127D-412F-9B38-29B55EB5358D}" type="presParOf" srcId="{5AF3EADF-B905-4159-91C1-AD6A963E7A3D}" destId="{95B6BFB1-75DA-412E-B2D4-0AA696E16265}" srcOrd="10" destOrd="0" presId="urn:microsoft.com/office/officeart/2005/8/layout/gear1"/>
    <dgm:cxn modelId="{08ECFA4C-3BA5-483F-8BF7-4A771E982FFC}" type="presParOf" srcId="{5AF3EADF-B905-4159-91C1-AD6A963E7A3D}" destId="{95B1C8DD-DBAE-4024-BF29-219B0982274A}" srcOrd="11" destOrd="0" presId="urn:microsoft.com/office/officeart/2005/8/layout/gear1"/>
    <dgm:cxn modelId="{DA18AE63-A8E1-467F-AB60-1534849EE973}" type="presParOf" srcId="{5AF3EADF-B905-4159-91C1-AD6A963E7A3D}" destId="{A5819AA6-50B8-45F1-B97C-F282778A147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B54FA1-ADC7-41EA-A8A2-5B0AC2B6D1EF}">
      <dsp:nvSpPr>
        <dsp:cNvPr id="0" name=""/>
        <dsp:cNvSpPr/>
      </dsp:nvSpPr>
      <dsp:spPr>
        <a:xfrm>
          <a:off x="2783424" y="2765104"/>
          <a:ext cx="2498062" cy="2606693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>
              <a:solidFill>
                <a:schemeClr val="tx1"/>
              </a:solidFill>
            </a:rPr>
            <a:t>LIFE               2014-2020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>
              <a:solidFill>
                <a:schemeClr val="tx1"/>
              </a:solidFill>
            </a:rPr>
            <a:t>???</a:t>
          </a:r>
          <a:endParaRPr lang="pl-PL" sz="2400" b="1" kern="1200" dirty="0">
            <a:solidFill>
              <a:schemeClr val="tx1"/>
            </a:solidFill>
          </a:endParaRPr>
        </a:p>
      </dsp:txBody>
      <dsp:txXfrm>
        <a:off x="3285646" y="3368492"/>
        <a:ext cx="1493618" cy="1353854"/>
      </dsp:txXfrm>
    </dsp:sp>
    <dsp:sp modelId="{D0AA3173-C427-4CD9-BED5-7A306ABB7923}">
      <dsp:nvSpPr>
        <dsp:cNvPr id="0" name=""/>
        <dsp:cNvSpPr/>
      </dsp:nvSpPr>
      <dsp:spPr>
        <a:xfrm>
          <a:off x="910181" y="1852044"/>
          <a:ext cx="2189043" cy="2189043"/>
        </a:xfrm>
        <a:prstGeom prst="gear6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bg1"/>
              </a:solidFill>
            </a:rPr>
            <a:t>LIFE+ 2007-2013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solidFill>
                <a:schemeClr val="bg1"/>
              </a:solidFill>
            </a:rPr>
            <a:t>1402 projektów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solidFill>
                <a:schemeClr val="bg1"/>
              </a:solidFill>
            </a:rPr>
            <a:t>Polska 64 projekty</a:t>
          </a:r>
          <a:endParaRPr lang="pl-PL" sz="1800" b="1" kern="1200" dirty="0">
            <a:solidFill>
              <a:schemeClr val="bg1"/>
            </a:solidFill>
          </a:endParaRPr>
        </a:p>
      </dsp:txBody>
      <dsp:txXfrm>
        <a:off x="1461279" y="2406473"/>
        <a:ext cx="1086847" cy="1080185"/>
      </dsp:txXfrm>
    </dsp:sp>
    <dsp:sp modelId="{4C5608D2-B705-4AF1-A71F-4EBDD7513A31}">
      <dsp:nvSpPr>
        <dsp:cNvPr id="0" name=""/>
        <dsp:cNvSpPr/>
      </dsp:nvSpPr>
      <dsp:spPr>
        <a:xfrm rot="20700000">
          <a:off x="2136268" y="341828"/>
          <a:ext cx="2144815" cy="2144815"/>
        </a:xfrm>
        <a:prstGeom prst="gear6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tx1"/>
              </a:solidFill>
            </a:rPr>
            <a:t>LIFE 1992-2006 </a:t>
          </a:r>
          <a:r>
            <a:rPr lang="pl-PL" sz="1300" kern="1200" dirty="0" smtClean="0">
              <a:solidFill>
                <a:schemeClr val="tx1"/>
              </a:solidFill>
            </a:rPr>
            <a:t>2763 projekty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tx1"/>
              </a:solidFill>
            </a:rPr>
            <a:t>Polska 6 projektów</a:t>
          </a:r>
          <a:endParaRPr lang="pl-PL" sz="1400" b="1" kern="1200" dirty="0">
            <a:solidFill>
              <a:schemeClr val="tx1"/>
            </a:solidFill>
          </a:endParaRPr>
        </a:p>
      </dsp:txBody>
      <dsp:txXfrm rot="-20700000">
        <a:off x="2606689" y="812249"/>
        <a:ext cx="1203973" cy="1203973"/>
      </dsp:txXfrm>
    </dsp:sp>
    <dsp:sp modelId="{95B6BFB1-75DA-412E-B2D4-0AA696E16265}">
      <dsp:nvSpPr>
        <dsp:cNvPr id="0" name=""/>
        <dsp:cNvSpPr/>
      </dsp:nvSpPr>
      <dsp:spPr>
        <a:xfrm>
          <a:off x="3052601" y="2376261"/>
          <a:ext cx="2636028" cy="3302432"/>
        </a:xfrm>
        <a:prstGeom prst="circularArrow">
          <a:avLst>
            <a:gd name="adj1" fmla="val 4687"/>
            <a:gd name="adj2" fmla="val 299029"/>
            <a:gd name="adj3" fmla="val 2540098"/>
            <a:gd name="adj4" fmla="val 15810653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B1C8DD-DBAE-4024-BF29-219B0982274A}">
      <dsp:nvSpPr>
        <dsp:cNvPr id="0" name=""/>
        <dsp:cNvSpPr/>
      </dsp:nvSpPr>
      <dsp:spPr>
        <a:xfrm>
          <a:off x="522505" y="1362206"/>
          <a:ext cx="2799238" cy="279923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5819AA6-50B8-45F1-B97C-F282778A1474}">
      <dsp:nvSpPr>
        <dsp:cNvPr id="0" name=""/>
        <dsp:cNvSpPr/>
      </dsp:nvSpPr>
      <dsp:spPr>
        <a:xfrm>
          <a:off x="1640150" y="-133452"/>
          <a:ext cx="3018143" cy="301814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F5C1B-0DFD-4BC0-BCA6-BF45D628D241}" type="datetimeFigureOut">
              <a:rPr lang="pl-PL" smtClean="0"/>
              <a:pPr/>
              <a:t>2015-10-29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6038" y="940911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8E657-21AB-4B1A-89D4-C265730B067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07239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C1F34-A98F-4314-B0BB-13483555CB5B}" type="datetimeFigureOut">
              <a:rPr lang="pl-PL" smtClean="0"/>
              <a:pPr/>
              <a:t>2015-10-29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0720" y="4705350"/>
            <a:ext cx="544576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978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5838" y="9408981"/>
            <a:ext cx="294978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94BC3-64E2-4C9E-AE7F-1C74F16E8A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8468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6035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0292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C9FAB9-179D-4116-B695-C4479EE4FB07}" type="datetimeFigureOut">
              <a:rPr lang="pl-PL" smtClean="0"/>
              <a:pPr/>
              <a:t>2015-10-29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6165304"/>
            <a:ext cx="796800" cy="5760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1538" y="357174"/>
            <a:ext cx="7615262" cy="1143000"/>
          </a:xfrm>
        </p:spPr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1538" y="1600200"/>
            <a:ext cx="7615262" cy="4525963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C9FAB9-179D-4116-B695-C4479EE4FB07}" type="datetimeFigureOut">
              <a:rPr lang="pl-PL" smtClean="0"/>
              <a:pPr/>
              <a:t>2015-10-29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DD8FCD-8D0E-493F-A582-8FE538A0A3AB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 descr="cVmEv4Grq2hlRbu2p6k,life-k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195334" y="6237312"/>
            <a:ext cx="792088" cy="526147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C9FAB9-179D-4116-B695-C4479EE4FB07}" type="datetimeFigureOut">
              <a:rPr lang="pl-PL" smtClean="0"/>
              <a:pPr/>
              <a:t>2015-10-29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DD8FCD-8D0E-493F-A582-8FE538A0A3AB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6165304"/>
            <a:ext cx="796800" cy="5760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C9FAB9-179D-4116-B695-C4479EE4FB07}" type="datetimeFigureOut">
              <a:rPr lang="pl-PL" smtClean="0"/>
              <a:pPr/>
              <a:t>2015-10-29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DD8FCD-8D0E-493F-A582-8FE538A0A3AB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6165304"/>
            <a:ext cx="796800" cy="5760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Obraz 26" descr="Obraz1.jpg"/>
          <p:cNvPicPr>
            <a:picLocks noChangeAspect="1"/>
          </p:cNvPicPr>
          <p:nvPr userDrawn="1"/>
        </p:nvPicPr>
        <p:blipFill>
          <a:blip r:embed="rId6" cstate="print"/>
          <a:srcRect t="123" r="7247" b="3027"/>
          <a:stretch>
            <a:fillRect/>
          </a:stretch>
        </p:blipFill>
        <p:spPr>
          <a:xfrm>
            <a:off x="0" y="0"/>
            <a:ext cx="9135532" cy="6858000"/>
          </a:xfrm>
          <a:prstGeom prst="rect">
            <a:avLst/>
          </a:prstGeom>
        </p:spPr>
      </p:pic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000100" y="357174"/>
            <a:ext cx="76867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00100" y="1600200"/>
            <a:ext cx="76867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tekst</a:t>
            </a:r>
          </a:p>
          <a:p>
            <a:pPr lvl="1"/>
            <a:r>
              <a:rPr lang="pl-PL" dirty="0" smtClean="0"/>
              <a:t>Drugi poziom tekstu</a:t>
            </a:r>
          </a:p>
          <a:p>
            <a:pPr lvl="2"/>
            <a:r>
              <a:rPr lang="pl-PL" dirty="0" smtClean="0"/>
              <a:t>Trzeci poziom tekstu</a:t>
            </a:r>
          </a:p>
          <a:p>
            <a:pPr lvl="3"/>
            <a:r>
              <a:rPr lang="pl-PL" dirty="0" smtClean="0"/>
              <a:t>Czwarty poziom tekstu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23" name="pole tekstowe 22"/>
          <p:cNvSpPr txBox="1"/>
          <p:nvPr userDrawn="1"/>
        </p:nvSpPr>
        <p:spPr>
          <a:xfrm>
            <a:off x="214282" y="6473516"/>
            <a:ext cx="3857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>
                <a:solidFill>
                  <a:srgbClr val="026937"/>
                </a:solidFill>
              </a:rPr>
              <a:t>Zainwestujmy razem w środowisko</a:t>
            </a:r>
            <a:endParaRPr lang="pl-PL" sz="1400" i="1" dirty="0">
              <a:solidFill>
                <a:srgbClr val="026937"/>
              </a:solidFill>
            </a:endParaRPr>
          </a:p>
        </p:txBody>
      </p:sp>
      <p:pic>
        <p:nvPicPr>
          <p:cNvPr id="9" name="Obraz 8" descr="dekor2.png"/>
          <p:cNvPicPr>
            <a:picLocks noChangeAspect="1"/>
          </p:cNvPicPr>
          <p:nvPr userDrawn="1"/>
        </p:nvPicPr>
        <p:blipFill>
          <a:blip r:embed="rId7" cstate="print"/>
          <a:srcRect l="470" t="31482" b="38888"/>
          <a:stretch>
            <a:fillRect/>
          </a:stretch>
        </p:blipFill>
        <p:spPr>
          <a:xfrm>
            <a:off x="0" y="554638"/>
            <a:ext cx="937627" cy="945528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7" b="19207"/>
          <a:stretch/>
        </p:blipFill>
        <p:spPr>
          <a:xfrm>
            <a:off x="5508104" y="6021288"/>
            <a:ext cx="3426328" cy="7920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just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just" defTabSz="914400" rtl="0" eaLnBrk="1" latinLnBrk="0" hangingPunct="1">
        <a:spcBef>
          <a:spcPct val="20000"/>
        </a:spcBef>
        <a:buSzPct val="70000"/>
        <a:buFont typeface="Courier New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just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074" name="Picture 2" descr="H:\Grupy\DL\FOTOLIA\Fotolia_65208503_M.jpg"/>
          <p:cNvPicPr>
            <a:picLocks noChangeAspect="1" noChangeArrowheads="1"/>
          </p:cNvPicPr>
          <p:nvPr/>
        </p:nvPicPr>
        <p:blipFill>
          <a:blip r:embed="rId3" cstate="print"/>
          <a:srcRect r="3760"/>
          <a:stretch>
            <a:fillRect/>
          </a:stretch>
        </p:blipFill>
        <p:spPr bwMode="auto">
          <a:xfrm>
            <a:off x="-1" y="-26637"/>
            <a:ext cx="9144001" cy="6357958"/>
          </a:xfrm>
          <a:prstGeom prst="rect">
            <a:avLst/>
          </a:prstGeom>
          <a:noFill/>
        </p:spPr>
      </p:pic>
      <p:sp>
        <p:nvSpPr>
          <p:cNvPr id="12" name="Prostokąt 11"/>
          <p:cNvSpPr/>
          <p:nvPr/>
        </p:nvSpPr>
        <p:spPr>
          <a:xfrm>
            <a:off x="0" y="1484784"/>
            <a:ext cx="9144000" cy="428628"/>
          </a:xfrm>
          <a:prstGeom prst="rect">
            <a:avLst/>
          </a:prstGeom>
          <a:solidFill>
            <a:schemeClr val="bg1">
              <a:lumMod val="95000"/>
              <a:alpha val="5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Prostokąt 30"/>
          <p:cNvSpPr/>
          <p:nvPr/>
        </p:nvSpPr>
        <p:spPr>
          <a:xfrm>
            <a:off x="0" y="2100831"/>
            <a:ext cx="9144000" cy="2131155"/>
          </a:xfrm>
          <a:prstGeom prst="rect">
            <a:avLst/>
          </a:prstGeom>
          <a:solidFill>
            <a:schemeClr val="bg1">
              <a:lumMod val="75000"/>
              <a:alpha val="631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Prostokąt 33"/>
          <p:cNvSpPr/>
          <p:nvPr/>
        </p:nvSpPr>
        <p:spPr>
          <a:xfrm>
            <a:off x="0" y="4000504"/>
            <a:ext cx="9144000" cy="428628"/>
          </a:xfrm>
          <a:prstGeom prst="rect">
            <a:avLst/>
          </a:prstGeom>
          <a:solidFill>
            <a:schemeClr val="bg1">
              <a:lumMod val="95000"/>
              <a:alpha val="5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l-PL" sz="3200" b="1" dirty="0">
              <a:solidFill>
                <a:schemeClr val="tx1"/>
              </a:solidFill>
            </a:endParaRPr>
          </a:p>
        </p:txBody>
      </p:sp>
      <p:sp>
        <p:nvSpPr>
          <p:cNvPr id="35" name="Prostokąt 34"/>
          <p:cNvSpPr/>
          <p:nvPr/>
        </p:nvSpPr>
        <p:spPr>
          <a:xfrm>
            <a:off x="0" y="4456027"/>
            <a:ext cx="9144000" cy="285752"/>
          </a:xfrm>
          <a:prstGeom prst="rect">
            <a:avLst/>
          </a:prstGeom>
          <a:solidFill>
            <a:srgbClr val="F2F2F2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pole tekstowe 25"/>
          <p:cNvSpPr txBox="1"/>
          <p:nvPr/>
        </p:nvSpPr>
        <p:spPr>
          <a:xfrm>
            <a:off x="3286116" y="1495614"/>
            <a:ext cx="5500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i="1" dirty="0" smtClean="0">
                <a:latin typeface="+mj-lt"/>
                <a:cs typeface="Arial" pitchFamily="34" charset="0"/>
              </a:rPr>
              <a:t>Z a i n w e s t u j m y   </a:t>
            </a:r>
            <a:r>
              <a:rPr lang="pl-PL" sz="2000" i="1" dirty="0" err="1" smtClean="0">
                <a:latin typeface="+mj-lt"/>
                <a:cs typeface="Arial" pitchFamily="34" charset="0"/>
              </a:rPr>
              <a:t>r</a:t>
            </a:r>
            <a:r>
              <a:rPr lang="pl-PL" sz="2000" i="1" dirty="0" smtClean="0">
                <a:latin typeface="+mj-lt"/>
                <a:cs typeface="Arial" pitchFamily="34" charset="0"/>
              </a:rPr>
              <a:t> a z e m   w   ś </a:t>
            </a:r>
            <a:r>
              <a:rPr lang="pl-PL" sz="2000" i="1" dirty="0" err="1" smtClean="0">
                <a:latin typeface="+mj-lt"/>
                <a:cs typeface="Arial" pitchFamily="34" charset="0"/>
              </a:rPr>
              <a:t>r</a:t>
            </a:r>
            <a:r>
              <a:rPr lang="pl-PL" sz="2000" i="1" dirty="0" smtClean="0">
                <a:latin typeface="+mj-lt"/>
                <a:cs typeface="Arial" pitchFamily="34" charset="0"/>
              </a:rPr>
              <a:t> o d o w i s k o</a:t>
            </a:r>
            <a:endParaRPr lang="pl-PL" sz="2000" i="1" dirty="0">
              <a:latin typeface="+mj-lt"/>
              <a:cs typeface="Arial" pitchFamily="34" charset="0"/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7" b="19207"/>
          <a:stretch/>
        </p:blipFill>
        <p:spPr>
          <a:xfrm>
            <a:off x="5508104" y="6021288"/>
            <a:ext cx="3426328" cy="792088"/>
          </a:xfrm>
          <a:prstGeom prst="rect">
            <a:avLst/>
          </a:prstGeom>
        </p:spPr>
      </p:pic>
      <p:sp>
        <p:nvSpPr>
          <p:cNvPr id="33" name="pole tekstowe 32"/>
          <p:cNvSpPr txBox="1"/>
          <p:nvPr/>
        </p:nvSpPr>
        <p:spPr>
          <a:xfrm>
            <a:off x="107504" y="2670011"/>
            <a:ext cx="8765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4800" b="1" dirty="0" smtClean="0"/>
              <a:t>Program LIFE na lata 2014-2020</a:t>
            </a:r>
          </a:p>
        </p:txBody>
      </p:sp>
      <p:sp>
        <p:nvSpPr>
          <p:cNvPr id="13" name="Symbol zastępczy zawartości 2"/>
          <p:cNvSpPr txBox="1">
            <a:spLocks/>
          </p:cNvSpPr>
          <p:nvPr/>
        </p:nvSpPr>
        <p:spPr>
          <a:xfrm>
            <a:off x="3419872" y="4293096"/>
            <a:ext cx="5452638" cy="1636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Ireneusz Mirowski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l-PL" sz="2200" dirty="0" smtClean="0">
                <a:solidFill>
                  <a:schemeClr val="bg1"/>
                </a:solidFill>
              </a:rPr>
              <a:t>Wydział</a:t>
            </a:r>
            <a:r>
              <a:rPr lang="pl-PL" sz="2200" dirty="0" smtClean="0"/>
              <a:t> ds. Programu LIFE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l-PL" sz="2200" dirty="0" smtClean="0"/>
              <a:t>Dep. Ochrony Przy</a:t>
            </a:r>
            <a:r>
              <a:rPr lang="pl-PL" sz="2200" dirty="0" smtClean="0">
                <a:solidFill>
                  <a:schemeClr val="bg1"/>
                </a:solidFill>
              </a:rPr>
              <a:t>rody</a:t>
            </a:r>
            <a:r>
              <a:rPr lang="pl-PL" sz="2200" dirty="0" smtClean="0"/>
              <a:t> </a:t>
            </a:r>
            <a:r>
              <a:rPr lang="pl-PL" sz="2200" dirty="0" smtClean="0">
                <a:solidFill>
                  <a:schemeClr val="bg1"/>
                </a:solidFill>
              </a:rPr>
              <a:t>i</a:t>
            </a:r>
            <a:r>
              <a:rPr lang="pl-PL" sz="2200" dirty="0" smtClean="0"/>
              <a:t> </a:t>
            </a:r>
            <a:r>
              <a:rPr lang="pl-PL" sz="2200" dirty="0" smtClean="0">
                <a:solidFill>
                  <a:schemeClr val="bg1"/>
                </a:solidFill>
              </a:rPr>
              <a:t>Ed</a:t>
            </a:r>
            <a:r>
              <a:rPr lang="pl-PL" sz="2200" dirty="0" smtClean="0"/>
              <a:t>ukacji Ekologicznej NFOŚiGW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Obraz 14" descr="cVmEv4Grq2hlRbu2p6k,life-k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6287229"/>
            <a:ext cx="792088" cy="526147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4788024" y="1340768"/>
            <a:ext cx="4176464" cy="864096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pl-PL" sz="2000" b="1" dirty="0"/>
              <a:t>Instytucja Krajowa</a:t>
            </a:r>
          </a:p>
          <a:p>
            <a:pPr algn="ctr">
              <a:defRPr/>
            </a:pPr>
            <a:r>
              <a:rPr lang="pl-PL" sz="2000" b="1" dirty="0" err="1"/>
              <a:t>NFOŚiGW</a:t>
            </a:r>
            <a:endParaRPr lang="pl-PL" sz="2000" b="1" dirty="0"/>
          </a:p>
        </p:txBody>
      </p: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2500298" y="2780928"/>
            <a:ext cx="4303950" cy="86409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 sz="2000" b="1" dirty="0" smtClean="0"/>
              <a:t>Agencja Wykonawcza KE </a:t>
            </a:r>
            <a:br>
              <a:rPr lang="pl-PL" sz="2000" b="1" dirty="0" smtClean="0"/>
            </a:br>
            <a:r>
              <a:rPr lang="pl-PL" sz="2000" b="1" dirty="0" smtClean="0"/>
              <a:t>(ESAME)</a:t>
            </a:r>
            <a:endParaRPr lang="pl-PL" sz="2000" b="1" dirty="0"/>
          </a:p>
        </p:txBody>
      </p:sp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179512" y="1556792"/>
            <a:ext cx="24294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800" b="1" dirty="0"/>
              <a:t>Wnioskodawca</a:t>
            </a:r>
          </a:p>
        </p:txBody>
      </p:sp>
      <p:sp>
        <p:nvSpPr>
          <p:cNvPr id="48" name="Text Box 8"/>
          <p:cNvSpPr txBox="1">
            <a:spLocks noChangeArrowheads="1"/>
          </p:cNvSpPr>
          <p:nvPr/>
        </p:nvSpPr>
        <p:spPr bwMode="auto">
          <a:xfrm>
            <a:off x="3635896" y="4005064"/>
            <a:ext cx="21225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 dirty="0"/>
              <a:t>Ocena formalna</a:t>
            </a:r>
          </a:p>
          <a:p>
            <a:pPr algn="ctr"/>
            <a:r>
              <a:rPr lang="pl-PL" dirty="0"/>
              <a:t>Ocena merytoryczna</a:t>
            </a:r>
          </a:p>
        </p:txBody>
      </p:sp>
      <p:sp>
        <p:nvSpPr>
          <p:cNvPr id="49" name="Text Box 9"/>
          <p:cNvSpPr txBox="1">
            <a:spLocks noChangeArrowheads="1"/>
          </p:cNvSpPr>
          <p:nvPr/>
        </p:nvSpPr>
        <p:spPr bwMode="auto">
          <a:xfrm>
            <a:off x="3131840" y="4869160"/>
            <a:ext cx="32172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000" dirty="0"/>
              <a:t>decyzja o współfinansowaniu</a:t>
            </a:r>
          </a:p>
        </p:txBody>
      </p:sp>
      <p:sp>
        <p:nvSpPr>
          <p:cNvPr id="50" name="Line 10"/>
          <p:cNvSpPr>
            <a:spLocks noChangeShapeType="1"/>
          </p:cNvSpPr>
          <p:nvPr/>
        </p:nvSpPr>
        <p:spPr bwMode="auto">
          <a:xfrm flipH="1" flipV="1">
            <a:off x="1547664" y="2204864"/>
            <a:ext cx="2088232" cy="20882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55" name="Line 13"/>
          <p:cNvSpPr>
            <a:spLocks noChangeShapeType="1"/>
          </p:cNvSpPr>
          <p:nvPr/>
        </p:nvSpPr>
        <p:spPr bwMode="auto">
          <a:xfrm flipV="1">
            <a:off x="1115616" y="2204864"/>
            <a:ext cx="0" cy="288032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59" name="Text Box 16"/>
          <p:cNvSpPr txBox="1">
            <a:spLocks noChangeArrowheads="1"/>
          </p:cNvSpPr>
          <p:nvPr/>
        </p:nvSpPr>
        <p:spPr bwMode="auto">
          <a:xfrm>
            <a:off x="3197594" y="5713972"/>
            <a:ext cx="30857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000" dirty="0"/>
              <a:t>płatności, sprawozdawczość</a:t>
            </a: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 flipV="1">
            <a:off x="539552" y="1994316"/>
            <a:ext cx="0" cy="39604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63" name="Rectangle 20"/>
          <p:cNvSpPr>
            <a:spLocks noChangeArrowheads="1"/>
          </p:cNvSpPr>
          <p:nvPr/>
        </p:nvSpPr>
        <p:spPr bwMode="auto">
          <a:xfrm>
            <a:off x="2470036" y="5481600"/>
            <a:ext cx="4319910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65" name="Line 21"/>
          <p:cNvSpPr>
            <a:spLocks noChangeShapeType="1"/>
          </p:cNvSpPr>
          <p:nvPr/>
        </p:nvSpPr>
        <p:spPr bwMode="auto">
          <a:xfrm>
            <a:off x="4644008" y="530120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70" name="Rectangle 15"/>
          <p:cNvSpPr>
            <a:spLocks noChangeArrowheads="1"/>
          </p:cNvSpPr>
          <p:nvPr/>
        </p:nvSpPr>
        <p:spPr bwMode="auto">
          <a:xfrm>
            <a:off x="2470036" y="2477373"/>
            <a:ext cx="4319910" cy="36731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75" name="Line 18"/>
          <p:cNvSpPr>
            <a:spLocks noChangeShapeType="1"/>
          </p:cNvSpPr>
          <p:nvPr/>
        </p:nvSpPr>
        <p:spPr bwMode="auto">
          <a:xfrm flipH="1">
            <a:off x="539552" y="5944233"/>
            <a:ext cx="259194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76" name="Line 12"/>
          <p:cNvSpPr>
            <a:spLocks noChangeShapeType="1"/>
          </p:cNvSpPr>
          <p:nvPr/>
        </p:nvSpPr>
        <p:spPr bwMode="auto">
          <a:xfrm flipH="1">
            <a:off x="1115615" y="5085184"/>
            <a:ext cx="2016001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77" name="Line 14"/>
          <p:cNvSpPr>
            <a:spLocks noChangeShapeType="1"/>
          </p:cNvSpPr>
          <p:nvPr/>
        </p:nvSpPr>
        <p:spPr bwMode="auto">
          <a:xfrm>
            <a:off x="4644008" y="3789040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78" name="Line 19"/>
          <p:cNvSpPr>
            <a:spLocks noChangeShapeType="1"/>
          </p:cNvSpPr>
          <p:nvPr/>
        </p:nvSpPr>
        <p:spPr bwMode="auto">
          <a:xfrm>
            <a:off x="4644008" y="458112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79" name="pole tekstowe 78"/>
          <p:cNvSpPr txBox="1"/>
          <p:nvPr/>
        </p:nvSpPr>
        <p:spPr>
          <a:xfrm>
            <a:off x="1425635" y="491614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cap="small" dirty="0" smtClean="0">
                <a:solidFill>
                  <a:schemeClr val="accent3">
                    <a:lumMod val="50000"/>
                  </a:schemeClr>
                </a:solidFill>
              </a:rPr>
              <a:t>Umiejscowienie </a:t>
            </a:r>
            <a:r>
              <a:rPr lang="pl-PL" sz="3200" b="1" cap="small" dirty="0" err="1" smtClean="0">
                <a:solidFill>
                  <a:schemeClr val="accent3">
                    <a:lumMod val="50000"/>
                  </a:schemeClr>
                </a:solidFill>
              </a:rPr>
              <a:t>NFOŚiGW</a:t>
            </a:r>
            <a:r>
              <a:rPr lang="pl-PL" sz="3200" b="1" cap="small" dirty="0" smtClean="0">
                <a:solidFill>
                  <a:schemeClr val="accent3">
                    <a:lumMod val="50000"/>
                  </a:schemeClr>
                </a:solidFill>
              </a:rPr>
              <a:t> w systemie</a:t>
            </a:r>
            <a:endParaRPr lang="pl-PL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1" name="Strzałka w lewo i prawo 40"/>
          <p:cNvSpPr/>
          <p:nvPr/>
        </p:nvSpPr>
        <p:spPr>
          <a:xfrm>
            <a:off x="2786050" y="1643050"/>
            <a:ext cx="1785950" cy="214314"/>
          </a:xfrm>
          <a:prstGeom prst="left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4" name="Strzałka w dół 53"/>
          <p:cNvSpPr/>
          <p:nvPr/>
        </p:nvSpPr>
        <p:spPr>
          <a:xfrm rot="17739197">
            <a:off x="3083950" y="1535495"/>
            <a:ext cx="428628" cy="1564588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661236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chemeClr val="accent3">
                    <a:lumMod val="50000"/>
                  </a:schemeClr>
                </a:solidFill>
                <a:latin typeface="Calibri (Nagłówki)"/>
              </a:rPr>
              <a:t>Cele Programu </a:t>
            </a:r>
            <a:r>
              <a:rPr lang="pl-PL" dirty="0">
                <a:solidFill>
                  <a:schemeClr val="accent3">
                    <a:lumMod val="50000"/>
                  </a:schemeClr>
                </a:solidFill>
                <a:latin typeface="Calibri (Nagłówki)"/>
              </a:rPr>
              <a:t>LIFE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127218" y="1504360"/>
            <a:ext cx="903649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l">
              <a:spcBef>
                <a:spcPts val="0"/>
              </a:spcBef>
            </a:pPr>
            <a:r>
              <a:rPr lang="pl-PL" sz="1800" dirty="0" smtClean="0"/>
              <a:t>wspomaganie zmian wspierających </a:t>
            </a:r>
            <a:r>
              <a:rPr lang="pl-PL" sz="1800" b="1" dirty="0" smtClean="0"/>
              <a:t>efektywne wykorzystanie zasobów naturalnych</a:t>
            </a:r>
            <a:r>
              <a:rPr lang="pl-PL" sz="1800" dirty="0" smtClean="0"/>
              <a:t> oraz zmian w kierunku </a:t>
            </a:r>
            <a:r>
              <a:rPr lang="pl-PL" sz="1800" b="1" dirty="0" smtClean="0"/>
              <a:t>gospodarki niskoemisyjnej, odpornej na zmianę klimatu, </a:t>
            </a:r>
            <a:r>
              <a:rPr lang="pl-PL" sz="1800" dirty="0" smtClean="0"/>
              <a:t>a także działań na rzecz ochrony oraz poprawy jakości środowiska, </a:t>
            </a:r>
          </a:p>
          <a:p>
            <a:pPr marL="0" algn="l">
              <a:spcBef>
                <a:spcPts val="0"/>
              </a:spcBef>
            </a:pPr>
            <a:endParaRPr lang="pl-PL" sz="1800" b="1" u="sng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algn="l">
              <a:spcBef>
                <a:spcPts val="0"/>
              </a:spcBef>
            </a:pPr>
            <a:r>
              <a:rPr lang="pl-PL" sz="1800" b="1" u="sng" dirty="0" smtClean="0">
                <a:solidFill>
                  <a:schemeClr val="accent3">
                    <a:lumMod val="50000"/>
                  </a:schemeClr>
                </a:solidFill>
              </a:rPr>
              <a:t>zatrzymania i odwracania procesu utraty różnorodności biologicznej, w tym wspieranie sieci Natura 2000 oraz przeciwdziałanie degradacji ekosystemów</a:t>
            </a:r>
            <a:r>
              <a:rPr lang="pl-PL" sz="1800" b="1" dirty="0" smtClean="0">
                <a:solidFill>
                  <a:schemeClr val="accent3">
                    <a:lumMod val="50000"/>
                  </a:schemeClr>
                </a:solidFill>
              </a:rPr>
              <a:t>,</a:t>
            </a:r>
          </a:p>
          <a:p>
            <a:pPr marL="0" algn="l">
              <a:spcBef>
                <a:spcPts val="0"/>
              </a:spcBef>
            </a:pPr>
            <a:endParaRPr lang="pl-PL" sz="1800" dirty="0" smtClean="0"/>
          </a:p>
          <a:p>
            <a:pPr marL="0" algn="l">
              <a:spcBef>
                <a:spcPts val="0"/>
              </a:spcBef>
            </a:pPr>
            <a:r>
              <a:rPr lang="pl-PL" sz="1800" dirty="0" smtClean="0"/>
              <a:t>poprawa rozwoju, wprowadzania i realizacji polityki oraz przepisów prawnych Unii w zakresie środowiska i klimatu</a:t>
            </a:r>
            <a:r>
              <a:rPr lang="en-GB" sz="1800" dirty="0" smtClean="0"/>
              <a:t>; </a:t>
            </a:r>
            <a:r>
              <a:rPr lang="pl-PL" sz="1800" dirty="0" smtClean="0"/>
              <a:t>podejmowania działań katalizujących, promujących, integrujących oraz włączających kwestie dotyczące środowiska i klimatu do głównego nurtu innych unijnych uregulowań oraz działań sektora publicznego i prywatnego,</a:t>
            </a:r>
          </a:p>
          <a:p>
            <a:pPr marL="0" algn="l">
              <a:spcBef>
                <a:spcPts val="0"/>
              </a:spcBef>
            </a:pPr>
            <a:endParaRPr lang="pl-PL" sz="1800" dirty="0" smtClean="0"/>
          </a:p>
          <a:p>
            <a:pPr marL="0" algn="l">
              <a:spcBef>
                <a:spcPts val="0"/>
              </a:spcBef>
            </a:pPr>
            <a:r>
              <a:rPr lang="pl-PL" sz="1800" dirty="0" smtClean="0"/>
              <a:t>wspieranie lepszego zarządzania w zakresie środowiska i klimatu na wszystkich poziomach, w tym działań na rzecz </a:t>
            </a:r>
            <a:r>
              <a:rPr lang="pl-PL" sz="1800" b="1" dirty="0" smtClean="0"/>
              <a:t>większego zaangażowania społecznego</a:t>
            </a:r>
            <a:r>
              <a:rPr lang="pl-PL" sz="1800" dirty="0" smtClean="0"/>
              <a:t>, a także wspomagających podmioty regionalne i lokalne,</a:t>
            </a:r>
          </a:p>
          <a:p>
            <a:pPr marL="0" algn="l">
              <a:spcBef>
                <a:spcPts val="0"/>
              </a:spcBef>
            </a:pPr>
            <a:endParaRPr lang="pl-PL" sz="1800" dirty="0" smtClean="0"/>
          </a:p>
          <a:p>
            <a:pPr marL="0" algn="l">
              <a:spcBef>
                <a:spcPts val="0"/>
              </a:spcBef>
            </a:pPr>
            <a:r>
              <a:rPr lang="pl-PL" sz="1800" dirty="0" smtClean="0"/>
              <a:t>wspieranie wdrożenia </a:t>
            </a:r>
            <a:r>
              <a:rPr lang="pl-PL" sz="1800" b="1" dirty="0" smtClean="0"/>
              <a:t>7 unijnego programu działań w zakresie środowiska naturalnego</a:t>
            </a:r>
            <a:r>
              <a:rPr lang="en-GB" sz="1800" dirty="0" smtClean="0"/>
              <a:t> 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1512711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rostokąt 52"/>
          <p:cNvSpPr/>
          <p:nvPr/>
        </p:nvSpPr>
        <p:spPr>
          <a:xfrm>
            <a:off x="1763688" y="332656"/>
            <a:ext cx="7380312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5" name="pole tekstowe 34"/>
          <p:cNvSpPr txBox="1"/>
          <p:nvPr/>
        </p:nvSpPr>
        <p:spPr>
          <a:xfrm>
            <a:off x="2133988" y="407214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cap="small" dirty="0" smtClean="0">
                <a:solidFill>
                  <a:schemeClr val="accent3">
                    <a:lumMod val="50000"/>
                  </a:schemeClr>
                </a:solidFill>
              </a:rPr>
              <a:t>Obszary priorytetowe LIFE</a:t>
            </a:r>
            <a:endParaRPr lang="pl-PL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28" name="Tabela 27"/>
          <p:cNvGraphicFramePr>
            <a:graphicFrameLocks noGrp="1"/>
          </p:cNvGraphicFramePr>
          <p:nvPr/>
        </p:nvGraphicFramePr>
        <p:xfrm>
          <a:off x="386675" y="1869070"/>
          <a:ext cx="8572560" cy="3286149"/>
        </p:xfrm>
        <a:graphic>
          <a:graphicData uri="http://schemas.openxmlformats.org/drawingml/2006/table">
            <a:tbl>
              <a:tblPr/>
              <a:tblGrid>
                <a:gridCol w="2883300"/>
                <a:gridCol w="5689260"/>
              </a:tblGrid>
              <a:tr h="356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Podprogram LIFE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Obszary priorytetowe</a:t>
                      </a:r>
                      <a:endParaRPr lang="pl-PL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488248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>
                          <a:latin typeface="Calibri"/>
                          <a:ea typeface="Calibri"/>
                          <a:cs typeface="Times New Roman"/>
                        </a:rPr>
                        <a:t>Działania na </a:t>
                      </a:r>
                      <a:r>
                        <a:rPr lang="pl-PL" sz="1800" b="0" dirty="0">
                          <a:latin typeface="Calibri"/>
                          <a:ea typeface="Calibri"/>
                          <a:cs typeface="Times New Roman"/>
                        </a:rPr>
                        <a:t>rzecz</a:t>
                      </a:r>
                      <a:r>
                        <a:rPr lang="pl-PL" sz="1800" dirty="0">
                          <a:latin typeface="Calibri"/>
                          <a:ea typeface="Calibri"/>
                          <a:cs typeface="Times New Roman"/>
                        </a:rPr>
                        <a:t> środowiska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pl-PL" sz="1800" dirty="0">
                          <a:latin typeface="Calibri"/>
                          <a:ea typeface="Calibri"/>
                          <a:cs typeface="Times New Roman"/>
                        </a:rPr>
                        <a:t>Ochrona środowiska i efektywne gospodarowanie zasobami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48824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pl-PL" sz="1800" dirty="0">
                          <a:latin typeface="Calibri"/>
                          <a:ea typeface="Calibri"/>
                          <a:cs typeface="Times New Roman"/>
                        </a:rPr>
                        <a:t>Przyroda i różnorodność biologiczna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24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pl-PL" sz="1800" dirty="0">
                          <a:latin typeface="Calibri"/>
                          <a:ea typeface="Calibri"/>
                          <a:cs typeface="Times New Roman"/>
                        </a:rPr>
                        <a:t>Zarządzanie i informacja w zakresie środowiska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488248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>
                          <a:latin typeface="Calibri"/>
                          <a:ea typeface="Calibri"/>
                          <a:cs typeface="Times New Roman"/>
                        </a:rPr>
                        <a:t>Działania na rzecz klimatu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pl-PL" sz="1800" dirty="0">
                          <a:latin typeface="Calibri"/>
                          <a:ea typeface="Calibri"/>
                          <a:cs typeface="Times New Roman"/>
                        </a:rPr>
                        <a:t>Łagodzenie skutków zmiany klimatu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24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pl-PL" sz="1800" dirty="0">
                          <a:latin typeface="Calibri"/>
                          <a:ea typeface="Calibri"/>
                          <a:cs typeface="Times New Roman"/>
                        </a:rPr>
                        <a:t>Dostosowywanie się do skutków zmiany klimatu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48824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pl-PL" sz="1800" dirty="0">
                          <a:latin typeface="Calibri"/>
                          <a:ea typeface="Calibri"/>
                          <a:cs typeface="Times New Roman"/>
                        </a:rPr>
                        <a:t>Zarządzanie i informacja w zakresie klimatu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" name="Prostokąt zaokrąglony 28"/>
          <p:cNvSpPr/>
          <p:nvPr/>
        </p:nvSpPr>
        <p:spPr>
          <a:xfrm>
            <a:off x="3286116" y="4214818"/>
            <a:ext cx="4968552" cy="36004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Prostokąt zaokrąglony 29"/>
          <p:cNvSpPr/>
          <p:nvPr/>
        </p:nvSpPr>
        <p:spPr>
          <a:xfrm>
            <a:off x="3286116" y="3744793"/>
            <a:ext cx="4968552" cy="36004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Prostokąt zaokrąglony 30"/>
          <p:cNvSpPr/>
          <p:nvPr/>
        </p:nvSpPr>
        <p:spPr>
          <a:xfrm>
            <a:off x="3286116" y="2786058"/>
            <a:ext cx="4968552" cy="36004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Prostokąt zaokrąglony 32"/>
          <p:cNvSpPr/>
          <p:nvPr/>
        </p:nvSpPr>
        <p:spPr>
          <a:xfrm>
            <a:off x="3286116" y="3265425"/>
            <a:ext cx="4968552" cy="36004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525936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ole tekstowe 29"/>
          <p:cNvSpPr txBox="1"/>
          <p:nvPr/>
        </p:nvSpPr>
        <p:spPr>
          <a:xfrm>
            <a:off x="971600" y="1412776"/>
            <a:ext cx="6689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/>
              <a:t>całkowity budżet programu LIFE  		 	</a:t>
            </a:r>
            <a:r>
              <a:rPr lang="pl-PL" sz="2000" b="1" dirty="0" smtClean="0"/>
              <a:t>3.456,7 €</a:t>
            </a:r>
            <a:endParaRPr lang="pl-PL" sz="2000" b="1" dirty="0"/>
          </a:p>
        </p:txBody>
      </p:sp>
      <p:sp>
        <p:nvSpPr>
          <p:cNvPr id="31" name="pole tekstowe 30"/>
          <p:cNvSpPr txBox="1"/>
          <p:nvPr/>
        </p:nvSpPr>
        <p:spPr>
          <a:xfrm>
            <a:off x="0" y="1988840"/>
            <a:ext cx="8485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dirty="0" smtClean="0"/>
              <a:t>PODPROGRAM DZIAŁAŃ NA RZECZ ŚRODOWISKA	</a:t>
            </a:r>
            <a:r>
              <a:rPr lang="pl-PL" b="1" u="sng" dirty="0" smtClean="0"/>
              <a:t>2.592,5</a:t>
            </a:r>
            <a:r>
              <a:rPr lang="pl-PL" b="1" dirty="0" smtClean="0"/>
              <a:t> €</a:t>
            </a:r>
            <a:r>
              <a:rPr lang="pl-PL" dirty="0" smtClean="0"/>
              <a:t> (</a:t>
            </a:r>
            <a:r>
              <a:rPr lang="pl-PL" dirty="0" smtClean="0">
                <a:solidFill>
                  <a:srgbClr val="C00000"/>
                </a:solidFill>
              </a:rPr>
              <a:t>75%</a:t>
            </a:r>
            <a:r>
              <a:rPr lang="pl-PL" dirty="0" smtClean="0"/>
              <a:t> budżetu LIFE)</a:t>
            </a:r>
            <a:r>
              <a:rPr lang="pl-PL" b="1" i="1" dirty="0" smtClean="0"/>
              <a:t> </a:t>
            </a:r>
          </a:p>
        </p:txBody>
      </p:sp>
      <p:sp>
        <p:nvSpPr>
          <p:cNvPr id="32" name="pole tekstowe 31"/>
          <p:cNvSpPr txBox="1"/>
          <p:nvPr/>
        </p:nvSpPr>
        <p:spPr>
          <a:xfrm>
            <a:off x="0" y="2348880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dirty="0" smtClean="0"/>
              <a:t>PODPROGRAM DZIAŁAŃ NA RZECZ KLIMATU	</a:t>
            </a:r>
            <a:r>
              <a:rPr lang="pl-PL" dirty="0" smtClean="0"/>
              <a:t> 	   864,2 € (</a:t>
            </a:r>
            <a:r>
              <a:rPr lang="pl-PL" dirty="0" smtClean="0">
                <a:solidFill>
                  <a:srgbClr val="C00000"/>
                </a:solidFill>
              </a:rPr>
              <a:t>25%</a:t>
            </a:r>
            <a:r>
              <a:rPr lang="pl-PL" dirty="0" smtClean="0"/>
              <a:t> budżetu LIFE) </a:t>
            </a:r>
            <a:r>
              <a:rPr lang="pl-PL" b="1" i="1" dirty="0" smtClean="0"/>
              <a:t>		</a:t>
            </a:r>
            <a:endParaRPr lang="pl-PL" dirty="0"/>
          </a:p>
        </p:txBody>
      </p:sp>
      <p:grpSp>
        <p:nvGrpSpPr>
          <p:cNvPr id="41" name="Grupa 57"/>
          <p:cNvGrpSpPr/>
          <p:nvPr/>
        </p:nvGrpSpPr>
        <p:grpSpPr>
          <a:xfrm>
            <a:off x="-128" y="2990856"/>
            <a:ext cx="611560" cy="144016"/>
            <a:chOff x="1043608" y="2564904"/>
            <a:chExt cx="792088" cy="216024"/>
          </a:xfrm>
        </p:grpSpPr>
        <p:sp>
          <p:nvSpPr>
            <p:cNvPr id="42" name="Prostokąt 41"/>
            <p:cNvSpPr/>
            <p:nvPr/>
          </p:nvSpPr>
          <p:spPr>
            <a:xfrm>
              <a:off x="1043608" y="2564904"/>
              <a:ext cx="216024" cy="21602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6" name="Prostokąt 45"/>
            <p:cNvSpPr/>
            <p:nvPr/>
          </p:nvSpPr>
          <p:spPr>
            <a:xfrm>
              <a:off x="1331640" y="2564904"/>
              <a:ext cx="216024" cy="21602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8" name="Prostokąt 47"/>
            <p:cNvSpPr/>
            <p:nvPr/>
          </p:nvSpPr>
          <p:spPr>
            <a:xfrm>
              <a:off x="1619672" y="2564904"/>
              <a:ext cx="216024" cy="21602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54" name="Content Placeholder 2"/>
          <p:cNvSpPr txBox="1">
            <a:spLocks/>
          </p:cNvSpPr>
          <p:nvPr/>
        </p:nvSpPr>
        <p:spPr>
          <a:xfrm>
            <a:off x="611560" y="2924944"/>
            <a:ext cx="8532440" cy="326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pl-PL" altLang="en-US" sz="1700" dirty="0" smtClean="0"/>
              <a:t>d</a:t>
            </a:r>
            <a:r>
              <a:rPr kumimoji="0" lang="pl-PL" altLang="en-US" sz="1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la projektów finansowanych jako dotacje na działania oraz w zakresie instrumentów finansowych </a:t>
            </a:r>
            <a:r>
              <a:rPr lang="pl-PL" altLang="en-US" sz="1700" dirty="0" smtClean="0"/>
              <a:t>-</a:t>
            </a:r>
            <a:r>
              <a:rPr kumimoji="0" lang="de-DE" altLang="en-US" sz="1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de-DE" altLang="en-US" sz="17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2.8 </a:t>
            </a:r>
            <a:r>
              <a:rPr kumimoji="0" lang="pl-PL" altLang="en-US" sz="17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mld </a:t>
            </a:r>
            <a:r>
              <a:rPr lang="de-DE" altLang="en-US" sz="1700" b="1" dirty="0" smtClean="0"/>
              <a:t>€ </a:t>
            </a:r>
            <a:r>
              <a:rPr kumimoji="0" lang="de-DE" altLang="en-US" sz="1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(81% </a:t>
            </a:r>
            <a:r>
              <a:rPr kumimoji="0" lang="pl-PL" altLang="en-US" sz="1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całego budżetu</a:t>
            </a:r>
            <a:r>
              <a:rPr kumimoji="0" lang="de-DE" altLang="en-US" sz="1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)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pl-PL" altLang="en-US" sz="1700" dirty="0" smtClean="0"/>
              <a:t>p</a:t>
            </a:r>
            <a:r>
              <a:rPr kumimoji="0" lang="pl-PL" altLang="en-US" sz="17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odprogram</a:t>
            </a:r>
            <a:r>
              <a:rPr kumimoji="0" lang="pl-PL" altLang="en-US" sz="1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dla środowiska</a:t>
            </a:r>
            <a:r>
              <a:rPr kumimoji="0" lang="en-GB" altLang="en-US" sz="1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GB" altLang="en-US" sz="17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2.1 </a:t>
            </a:r>
            <a:r>
              <a:rPr kumimoji="0" lang="pl-PL" altLang="en-US" sz="17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mld</a:t>
            </a:r>
            <a:r>
              <a:rPr lang="en-GB" altLang="en-US" sz="1700" b="1" u="sng" dirty="0" smtClean="0"/>
              <a:t> € </a:t>
            </a:r>
            <a:r>
              <a:rPr kumimoji="0" lang="pl-PL" altLang="en-US" sz="1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na cele projektów</a:t>
            </a:r>
            <a:endParaRPr lang="pl-PL" altLang="en-US" sz="1700" dirty="0" smtClean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altLang="en-US" sz="17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Przyroda i biologiczna różnorodność, w tym informacja</a:t>
            </a:r>
            <a:r>
              <a:rPr kumimoji="0" lang="pl-PL" altLang="en-US" sz="17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pl-PL" altLang="en-US" sz="17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i zarządzanie</a:t>
            </a:r>
            <a:r>
              <a:rPr kumimoji="0" lang="de-DE" altLang="en-US" sz="1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de-DE" altLang="en-US" sz="17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1.22 </a:t>
            </a:r>
            <a:r>
              <a:rPr kumimoji="0" lang="pl-PL" altLang="en-US" sz="17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mld </a:t>
            </a:r>
            <a:r>
              <a:rPr lang="de-DE" altLang="en-US" sz="1700" b="1" u="sng" dirty="0" smtClean="0"/>
              <a:t>€</a:t>
            </a:r>
            <a:r>
              <a:rPr lang="pl-PL" altLang="en-US" sz="1700" b="1" dirty="0" smtClean="0"/>
              <a:t> </a:t>
            </a:r>
            <a:r>
              <a:rPr kumimoji="0" lang="de-DE" alt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</a:rPr>
              <a:t>(</a:t>
            </a:r>
            <a:r>
              <a:rPr kumimoji="0" lang="pl-PL" alt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</a:rPr>
              <a:t>ponad 55% na pod</a:t>
            </a:r>
            <a:r>
              <a:rPr kumimoji="0" lang="de-DE" altLang="en-US" sz="17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</a:rPr>
              <a:t>program</a:t>
            </a:r>
            <a:r>
              <a:rPr kumimoji="0" lang="de-DE" alt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pl-PL" alt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</a:rPr>
              <a:t>dla środowiska</a:t>
            </a:r>
            <a:r>
              <a:rPr kumimoji="0" lang="de-DE" alt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pl-PL" alt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</a:rPr>
              <a:t>pomniejszony o instrumenty finansowe</a:t>
            </a:r>
            <a:r>
              <a:rPr kumimoji="0" lang="de-DE" alt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</a:rPr>
              <a:t>)</a:t>
            </a:r>
            <a:endParaRPr kumimoji="0" lang="en-GB" altLang="en-US" sz="17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pl-PL" altLang="en-US" sz="1700" dirty="0" smtClean="0"/>
              <a:t>p</a:t>
            </a:r>
            <a:r>
              <a:rPr kumimoji="0" lang="pl-PL" altLang="en-US" sz="17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odprogram</a:t>
            </a:r>
            <a:r>
              <a:rPr kumimoji="0" lang="pl-PL" altLang="en-US" sz="1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działań na rzecz klimatu</a:t>
            </a:r>
            <a:r>
              <a:rPr kumimoji="0" lang="en-GB" altLang="en-US" sz="17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0.69 </a:t>
            </a:r>
            <a:r>
              <a:rPr kumimoji="0" lang="pl-PL" altLang="en-US" sz="17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mld </a:t>
            </a:r>
            <a:r>
              <a:rPr lang="en-GB" altLang="en-US" sz="1700" b="1" dirty="0" smtClean="0"/>
              <a:t>€ </a:t>
            </a:r>
            <a:r>
              <a:rPr kumimoji="0" lang="pl-PL" altLang="en-US" sz="1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na cele projektów</a:t>
            </a:r>
            <a:endParaRPr kumimoji="0" lang="en-GB" altLang="en-US" sz="17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pl-PL" altLang="en-US" sz="1700" dirty="0" smtClean="0"/>
              <a:t>w</a:t>
            </a:r>
            <a:r>
              <a:rPr kumimoji="0" lang="pl-PL" altLang="en-US" sz="1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tym projekty zintegrowane</a:t>
            </a:r>
            <a:r>
              <a:rPr kumimoji="0" lang="de-DE" altLang="en-US" sz="1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: </a:t>
            </a:r>
            <a:r>
              <a:rPr kumimoji="0" lang="pl-PL" altLang="en-US" sz="1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max</a:t>
            </a:r>
            <a:r>
              <a:rPr kumimoji="0" lang="en-GB" altLang="en-US" sz="17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770</a:t>
            </a:r>
            <a:r>
              <a:rPr kumimoji="0" lang="en-GB" altLang="en-US" sz="1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GB" altLang="en-US" sz="17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m</a:t>
            </a:r>
            <a:r>
              <a:rPr kumimoji="0" lang="pl-PL" altLang="en-US" sz="17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l</a:t>
            </a:r>
            <a:r>
              <a:rPr kumimoji="0" lang="en-GB" altLang="en-US" sz="17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n</a:t>
            </a:r>
            <a:r>
              <a:rPr lang="en-GB" altLang="en-US" sz="1700" b="1" dirty="0" smtClean="0"/>
              <a:t> €</a:t>
            </a:r>
            <a:r>
              <a:rPr kumimoji="0" lang="en-GB" altLang="en-US" sz="1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pl-PL" altLang="en-US" sz="1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na 7 lat, w tym</a:t>
            </a:r>
            <a:r>
              <a:rPr kumimoji="0" lang="pl-PL" altLang="en-US" sz="17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GB" altLang="en-US" sz="17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604 m</a:t>
            </a:r>
            <a:r>
              <a:rPr kumimoji="0" lang="pl-PL" altLang="en-US" sz="17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ln</a:t>
            </a:r>
            <a:r>
              <a:rPr kumimoji="0" lang="en-GB" altLang="en-US" sz="17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lang="en-GB" altLang="en-US" sz="1700" b="1" dirty="0" smtClean="0"/>
              <a:t>€</a:t>
            </a:r>
            <a:r>
              <a:rPr lang="pl-PL" altLang="en-US" sz="1700" b="1" dirty="0" smtClean="0"/>
              <a:t> </a:t>
            </a:r>
            <a:r>
              <a:rPr kumimoji="0" lang="pl-PL" altLang="en-US" sz="1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na cele podprogramu dla środowiska</a:t>
            </a:r>
            <a:endParaRPr kumimoji="0" lang="de-DE" altLang="en-US" sz="17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pl-PL" altLang="en-US" sz="1700" b="1" dirty="0" smtClean="0"/>
              <a:t>d</a:t>
            </a:r>
            <a:r>
              <a:rPr kumimoji="0" lang="pl-PL" altLang="en-US" sz="17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otacje</a:t>
            </a:r>
            <a:r>
              <a:rPr kumimoji="0" lang="pl-PL" altLang="en-US" sz="17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operacyjne dla </a:t>
            </a:r>
            <a:r>
              <a:rPr kumimoji="0" lang="pl-PL" altLang="en-US" sz="1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organizacji pozarządowych</a:t>
            </a:r>
            <a:r>
              <a:rPr kumimoji="0" lang="pl-PL" altLang="en-US" sz="17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pl-PL" altLang="en-US" sz="1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działających na rzecz środowiska i klimatu</a:t>
            </a:r>
            <a:r>
              <a:rPr kumimoji="0" lang="pl-PL" altLang="en-US" sz="17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de-DE" altLang="en-US" sz="17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63 m</a:t>
            </a:r>
            <a:r>
              <a:rPr kumimoji="0" lang="pl-PL" altLang="en-US" sz="17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ln</a:t>
            </a:r>
            <a:r>
              <a:rPr kumimoji="0" lang="pl-PL" altLang="en-US" sz="17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lang="de-DE" altLang="en-US" sz="1700" b="1" dirty="0" smtClean="0"/>
              <a:t>€</a:t>
            </a:r>
            <a:endParaRPr kumimoji="0" lang="en-GB" altLang="en-US" sz="17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altLang="en-US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5" name="Grupa 57"/>
          <p:cNvGrpSpPr/>
          <p:nvPr/>
        </p:nvGrpSpPr>
        <p:grpSpPr>
          <a:xfrm>
            <a:off x="0" y="3632832"/>
            <a:ext cx="611560" cy="144016"/>
            <a:chOff x="1043608" y="2564904"/>
            <a:chExt cx="792088" cy="216024"/>
          </a:xfrm>
        </p:grpSpPr>
        <p:sp>
          <p:nvSpPr>
            <p:cNvPr id="58" name="Prostokąt 57"/>
            <p:cNvSpPr/>
            <p:nvPr/>
          </p:nvSpPr>
          <p:spPr>
            <a:xfrm>
              <a:off x="1043608" y="2564904"/>
              <a:ext cx="216024" cy="21602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9" name="Prostokąt 58"/>
            <p:cNvSpPr/>
            <p:nvPr/>
          </p:nvSpPr>
          <p:spPr>
            <a:xfrm>
              <a:off x="1331640" y="2564904"/>
              <a:ext cx="216024" cy="21602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1" name="Prostokąt 60"/>
            <p:cNvSpPr/>
            <p:nvPr/>
          </p:nvSpPr>
          <p:spPr>
            <a:xfrm>
              <a:off x="1619672" y="2564904"/>
              <a:ext cx="216024" cy="21602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62" name="Grupa 57"/>
          <p:cNvGrpSpPr/>
          <p:nvPr/>
        </p:nvGrpSpPr>
        <p:grpSpPr>
          <a:xfrm>
            <a:off x="0" y="3994974"/>
            <a:ext cx="611560" cy="144016"/>
            <a:chOff x="1043608" y="2564904"/>
            <a:chExt cx="792088" cy="216024"/>
          </a:xfrm>
        </p:grpSpPr>
        <p:sp>
          <p:nvSpPr>
            <p:cNvPr id="63" name="Prostokąt 62"/>
            <p:cNvSpPr/>
            <p:nvPr/>
          </p:nvSpPr>
          <p:spPr>
            <a:xfrm>
              <a:off x="1043608" y="2564904"/>
              <a:ext cx="216024" cy="21602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0" name="Prostokąt 69"/>
            <p:cNvSpPr/>
            <p:nvPr/>
          </p:nvSpPr>
          <p:spPr>
            <a:xfrm>
              <a:off x="1331640" y="2564904"/>
              <a:ext cx="216024" cy="21602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1" name="Prostokąt 70"/>
            <p:cNvSpPr/>
            <p:nvPr/>
          </p:nvSpPr>
          <p:spPr>
            <a:xfrm>
              <a:off x="1619672" y="2564904"/>
              <a:ext cx="216024" cy="21602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74" name="Grupa 57"/>
          <p:cNvGrpSpPr/>
          <p:nvPr/>
        </p:nvGrpSpPr>
        <p:grpSpPr>
          <a:xfrm>
            <a:off x="-129" y="4653859"/>
            <a:ext cx="611560" cy="144016"/>
            <a:chOff x="1043608" y="2564904"/>
            <a:chExt cx="792088" cy="216024"/>
          </a:xfrm>
        </p:grpSpPr>
        <p:sp>
          <p:nvSpPr>
            <p:cNvPr id="75" name="Prostokąt 74"/>
            <p:cNvSpPr/>
            <p:nvPr/>
          </p:nvSpPr>
          <p:spPr>
            <a:xfrm>
              <a:off x="1043608" y="2564904"/>
              <a:ext cx="216024" cy="21602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6" name="Prostokąt 75"/>
            <p:cNvSpPr/>
            <p:nvPr/>
          </p:nvSpPr>
          <p:spPr>
            <a:xfrm>
              <a:off x="1331640" y="2564904"/>
              <a:ext cx="216024" cy="21602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7" name="Prostokąt 76"/>
            <p:cNvSpPr/>
            <p:nvPr/>
          </p:nvSpPr>
          <p:spPr>
            <a:xfrm>
              <a:off x="1619672" y="2564904"/>
              <a:ext cx="216024" cy="21602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78" name="Grupa 57"/>
          <p:cNvGrpSpPr/>
          <p:nvPr/>
        </p:nvGrpSpPr>
        <p:grpSpPr>
          <a:xfrm>
            <a:off x="-130" y="5021764"/>
            <a:ext cx="611560" cy="144016"/>
            <a:chOff x="1043608" y="2564904"/>
            <a:chExt cx="792088" cy="216024"/>
          </a:xfrm>
        </p:grpSpPr>
        <p:sp>
          <p:nvSpPr>
            <p:cNvPr id="79" name="Prostokąt 78"/>
            <p:cNvSpPr/>
            <p:nvPr/>
          </p:nvSpPr>
          <p:spPr>
            <a:xfrm>
              <a:off x="1043608" y="2564904"/>
              <a:ext cx="216024" cy="21602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0" name="Prostokąt 79"/>
            <p:cNvSpPr/>
            <p:nvPr/>
          </p:nvSpPr>
          <p:spPr>
            <a:xfrm>
              <a:off x="1331640" y="2564904"/>
              <a:ext cx="216024" cy="21602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1" name="Prostokąt 80"/>
            <p:cNvSpPr/>
            <p:nvPr/>
          </p:nvSpPr>
          <p:spPr>
            <a:xfrm>
              <a:off x="1619672" y="2564904"/>
              <a:ext cx="216024" cy="21602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82" name="Grupa 57"/>
          <p:cNvGrpSpPr/>
          <p:nvPr/>
        </p:nvGrpSpPr>
        <p:grpSpPr>
          <a:xfrm>
            <a:off x="0" y="5609748"/>
            <a:ext cx="611560" cy="144016"/>
            <a:chOff x="1043608" y="2564904"/>
            <a:chExt cx="792088" cy="216024"/>
          </a:xfrm>
        </p:grpSpPr>
        <p:sp>
          <p:nvSpPr>
            <p:cNvPr id="83" name="Prostokąt 82"/>
            <p:cNvSpPr/>
            <p:nvPr/>
          </p:nvSpPr>
          <p:spPr>
            <a:xfrm>
              <a:off x="1043608" y="2564904"/>
              <a:ext cx="216024" cy="21602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4" name="Prostokąt 83"/>
            <p:cNvSpPr/>
            <p:nvPr/>
          </p:nvSpPr>
          <p:spPr>
            <a:xfrm>
              <a:off x="1331640" y="2564904"/>
              <a:ext cx="216024" cy="21602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5" name="Prostokąt 84"/>
            <p:cNvSpPr/>
            <p:nvPr/>
          </p:nvSpPr>
          <p:spPr>
            <a:xfrm>
              <a:off x="1619672" y="2564904"/>
              <a:ext cx="216024" cy="21602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65" name="pole tekstowe 64"/>
          <p:cNvSpPr txBox="1"/>
          <p:nvPr/>
        </p:nvSpPr>
        <p:spPr>
          <a:xfrm>
            <a:off x="1673424" y="482767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cap="small" dirty="0" smtClean="0">
                <a:solidFill>
                  <a:schemeClr val="accent3">
                    <a:lumMod val="50000"/>
                  </a:schemeClr>
                </a:solidFill>
              </a:rPr>
              <a:t>Budżet LIFE 2014-2020</a:t>
            </a:r>
            <a:endParaRPr lang="pl-PL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71112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Tabela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555575"/>
              </p:ext>
            </p:extLst>
          </p:nvPr>
        </p:nvGraphicFramePr>
        <p:xfrm>
          <a:off x="428625" y="1397000"/>
          <a:ext cx="8572560" cy="4746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199"/>
                <a:gridCol w="2857520"/>
                <a:gridCol w="4214841"/>
              </a:tblGrid>
              <a:tr h="741663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Podprogram LIFE</a:t>
                      </a:r>
                      <a:endParaRPr lang="pl-PL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pl-PL" dirty="0" smtClean="0"/>
                        <a:t>Obszar priorytetowy</a:t>
                      </a:r>
                      <a:endParaRPr lang="pl-PL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pl-PL" dirty="0" smtClean="0"/>
                        <a:t>Dopuszczalne</a:t>
                      </a:r>
                      <a:r>
                        <a:rPr lang="pl-PL" baseline="0" dirty="0" smtClean="0"/>
                        <a:t> typy projektów</a:t>
                      </a:r>
                      <a:endParaRPr lang="pl-PL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649838">
                <a:tc>
                  <a:txBody>
                    <a:bodyPr/>
                    <a:lstStyle/>
                    <a:p>
                      <a:r>
                        <a:rPr lang="pl-PL" dirty="0" smtClean="0"/>
                        <a:t>Środowisko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pl-PL" sz="1600" dirty="0">
                          <a:latin typeface="Calibri"/>
                          <a:ea typeface="Calibri"/>
                          <a:cs typeface="Times New Roman"/>
                        </a:rPr>
                        <a:t>Ochrona środowiska i efektywne gospodarowanie zasobami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pl-PL" sz="1600" i="1" dirty="0" smtClean="0"/>
                        <a:t>Projekty </a:t>
                      </a:r>
                      <a:r>
                        <a:rPr lang="pl-PL" sz="1600" b="1" i="1" dirty="0" smtClean="0"/>
                        <a:t>demonstracyjne</a:t>
                      </a:r>
                      <a:r>
                        <a:rPr lang="pl-PL" sz="1600" i="1" dirty="0" smtClean="0"/>
                        <a:t> i </a:t>
                      </a:r>
                      <a:r>
                        <a:rPr lang="pl-PL" sz="1600" b="1" i="1" dirty="0" smtClean="0"/>
                        <a:t>pilotażowe</a:t>
                      </a:r>
                      <a:endParaRPr lang="pl-PL" sz="1600" b="1" i="1" dirty="0"/>
                    </a:p>
                  </a:txBody>
                  <a:tcPr/>
                </a:tc>
              </a:tr>
              <a:tr h="671029">
                <a:tc>
                  <a:txBody>
                    <a:bodyPr/>
                    <a:lstStyle/>
                    <a:p>
                      <a:r>
                        <a:rPr lang="pl-PL" dirty="0" smtClean="0"/>
                        <a:t>Środowisko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pl-PL" sz="1600" dirty="0">
                          <a:latin typeface="Calibri"/>
                          <a:ea typeface="Calibri"/>
                          <a:cs typeface="Times New Roman"/>
                        </a:rPr>
                        <a:t>Przyroda i różnorodność biologiczna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Projekty dotyczące </a:t>
                      </a:r>
                      <a:r>
                        <a:rPr lang="pl-PL" sz="1600" b="1" i="1" u="sng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najlepszych praktyk</a:t>
                      </a:r>
                      <a:r>
                        <a:rPr lang="pl-PL" sz="16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pl-PL" sz="1600" b="1" i="1" dirty="0" smtClean="0"/>
                        <a:t>demonstracyjne</a:t>
                      </a:r>
                      <a:r>
                        <a:rPr lang="pl-PL" sz="1600" i="1" dirty="0" smtClean="0"/>
                        <a:t> i </a:t>
                      </a:r>
                      <a:r>
                        <a:rPr lang="pl-PL" sz="1600" b="1" i="1" dirty="0" smtClean="0"/>
                        <a:t>pilotażowe</a:t>
                      </a:r>
                      <a:r>
                        <a:rPr lang="pl-PL" sz="1600" i="1" dirty="0" smtClean="0"/>
                        <a:t> (patrz przewodnik)</a:t>
                      </a:r>
                    </a:p>
                  </a:txBody>
                  <a:tcPr/>
                </a:tc>
              </a:tr>
              <a:tr h="671029">
                <a:tc>
                  <a:txBody>
                    <a:bodyPr/>
                    <a:lstStyle/>
                    <a:p>
                      <a:r>
                        <a:rPr lang="pl-PL" dirty="0" smtClean="0"/>
                        <a:t>Środowisko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pl-PL" sz="1600" dirty="0">
                          <a:latin typeface="Calibri"/>
                          <a:ea typeface="Calibri"/>
                          <a:cs typeface="Times New Roman"/>
                        </a:rPr>
                        <a:t>Zarządzanie i informacja w zakresie środowiska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pl-PL" sz="1600" b="0" i="1" dirty="0" smtClean="0"/>
                        <a:t>Projekty </a:t>
                      </a:r>
                      <a:r>
                        <a:rPr lang="pl-PL" sz="1600" b="1" i="1" dirty="0" smtClean="0"/>
                        <a:t>informacyjne</a:t>
                      </a:r>
                      <a:r>
                        <a:rPr lang="pl-PL" sz="1600" b="0" i="1" dirty="0" smtClean="0"/>
                        <a:t>, dotyczące </a:t>
                      </a:r>
                      <a:r>
                        <a:rPr lang="pl-PL" sz="1600" b="1" i="1" dirty="0" smtClean="0"/>
                        <a:t>zwiększania świadomości </a:t>
                      </a:r>
                      <a:r>
                        <a:rPr lang="pl-PL" sz="1600" b="0" i="1" dirty="0" smtClean="0"/>
                        <a:t> i </a:t>
                      </a:r>
                      <a:r>
                        <a:rPr lang="pl-PL" sz="1600" b="1" i="1" dirty="0" smtClean="0"/>
                        <a:t>rozpowszechniania informacji</a:t>
                      </a:r>
                      <a:endParaRPr lang="pl-PL" sz="1600" b="1" i="1" dirty="0"/>
                    </a:p>
                  </a:txBody>
                  <a:tcPr/>
                </a:tc>
              </a:tr>
              <a:tr h="671029">
                <a:tc>
                  <a:txBody>
                    <a:bodyPr/>
                    <a:lstStyle/>
                    <a:p>
                      <a:r>
                        <a:rPr lang="pl-PL" dirty="0" smtClean="0"/>
                        <a:t>Klimat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pl-PL" sz="1600" dirty="0">
                          <a:latin typeface="Calibri"/>
                          <a:ea typeface="Calibri"/>
                          <a:cs typeface="Times New Roman"/>
                        </a:rPr>
                        <a:t>Łagodzenie skutków zmiany klimatu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Projekty dotyczące </a:t>
                      </a:r>
                      <a:r>
                        <a:rPr lang="pl-PL" sz="16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najlepszych praktyk</a:t>
                      </a:r>
                      <a:r>
                        <a:rPr lang="pl-PL" sz="16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pl-PL" sz="1600" b="1" i="1" dirty="0" smtClean="0"/>
                        <a:t>demonstracyjne</a:t>
                      </a:r>
                      <a:r>
                        <a:rPr lang="pl-PL" sz="1600" i="1" dirty="0" smtClean="0"/>
                        <a:t> i </a:t>
                      </a:r>
                      <a:r>
                        <a:rPr lang="pl-PL" sz="1600" b="1" i="1" dirty="0" smtClean="0"/>
                        <a:t>pilotażowe</a:t>
                      </a:r>
                      <a:r>
                        <a:rPr lang="pl-PL" sz="1600" i="1" dirty="0" smtClean="0"/>
                        <a:t> (patrz przewodnik)</a:t>
                      </a:r>
                    </a:p>
                  </a:txBody>
                  <a:tcPr/>
                </a:tc>
              </a:tr>
              <a:tr h="671029">
                <a:tc>
                  <a:txBody>
                    <a:bodyPr/>
                    <a:lstStyle/>
                    <a:p>
                      <a:r>
                        <a:rPr lang="pl-PL" dirty="0" smtClean="0"/>
                        <a:t>Klimat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pl-PL" sz="1600" dirty="0">
                          <a:latin typeface="Calibri"/>
                          <a:ea typeface="Calibri"/>
                          <a:cs typeface="Times New Roman"/>
                        </a:rPr>
                        <a:t>Dostosowywanie się do skutków zmiany klimatu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Projekty dotyczące </a:t>
                      </a:r>
                      <a:r>
                        <a:rPr lang="pl-PL" sz="16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najlepszych praktyk</a:t>
                      </a:r>
                      <a:r>
                        <a:rPr lang="pl-PL" sz="16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pl-PL" sz="1600" b="1" i="1" dirty="0" smtClean="0"/>
                        <a:t>demonstracyjne</a:t>
                      </a:r>
                      <a:r>
                        <a:rPr lang="pl-PL" sz="1600" i="1" dirty="0" smtClean="0"/>
                        <a:t> i </a:t>
                      </a:r>
                      <a:r>
                        <a:rPr lang="pl-PL" sz="1600" b="1" i="1" dirty="0" smtClean="0"/>
                        <a:t>pilotażowe</a:t>
                      </a:r>
                      <a:r>
                        <a:rPr lang="pl-PL" sz="1600" i="1" dirty="0" smtClean="0"/>
                        <a:t> (patrz przewodnik)</a:t>
                      </a:r>
                    </a:p>
                  </a:txBody>
                  <a:tcPr/>
                </a:tc>
              </a:tr>
              <a:tr h="671029">
                <a:tc>
                  <a:txBody>
                    <a:bodyPr/>
                    <a:lstStyle/>
                    <a:p>
                      <a:r>
                        <a:rPr lang="pl-PL" dirty="0" smtClean="0"/>
                        <a:t>Klimat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pl-PL" sz="1600" dirty="0">
                          <a:latin typeface="Calibri"/>
                          <a:ea typeface="Calibri"/>
                          <a:cs typeface="Times New Roman"/>
                        </a:rPr>
                        <a:t>Zarządzanie i informacja w zakresie klimatu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pl-PL" sz="1600" b="0" i="1" dirty="0" smtClean="0"/>
                        <a:t>Projekty </a:t>
                      </a:r>
                      <a:r>
                        <a:rPr lang="pl-PL" sz="1600" b="1" i="1" dirty="0" smtClean="0"/>
                        <a:t>informacyjne</a:t>
                      </a:r>
                      <a:r>
                        <a:rPr lang="pl-PL" sz="1600" b="0" i="1" dirty="0" smtClean="0"/>
                        <a:t>, dotyczące </a:t>
                      </a:r>
                      <a:r>
                        <a:rPr lang="pl-PL" sz="1600" b="1" i="1" dirty="0" smtClean="0"/>
                        <a:t>zwiększania świadomości </a:t>
                      </a:r>
                      <a:r>
                        <a:rPr lang="pl-PL" sz="1600" b="0" i="1" dirty="0" smtClean="0"/>
                        <a:t> i </a:t>
                      </a:r>
                      <a:r>
                        <a:rPr lang="pl-PL" sz="1600" b="1" i="1" dirty="0" smtClean="0"/>
                        <a:t>rozpowszechniania informacji</a:t>
                      </a:r>
                      <a:endParaRPr lang="pl-PL" sz="1600" b="1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4" name="pole tekstowe 33"/>
          <p:cNvSpPr txBox="1"/>
          <p:nvPr/>
        </p:nvSpPr>
        <p:spPr>
          <a:xfrm>
            <a:off x="2231220" y="443515"/>
            <a:ext cx="6408737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b="1" cap="small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Typy projektów LIFE</a:t>
            </a:r>
            <a:endParaRPr lang="pl-PL" sz="32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1907704" y="2780928"/>
            <a:ext cx="7055770" cy="64807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241850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ole tekstowe 24"/>
          <p:cNvSpPr txBox="1"/>
          <p:nvPr/>
        </p:nvSpPr>
        <p:spPr>
          <a:xfrm>
            <a:off x="1763180" y="404664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cap="small" dirty="0" smtClean="0">
                <a:solidFill>
                  <a:schemeClr val="accent3">
                    <a:lumMod val="50000"/>
                  </a:schemeClr>
                </a:solidFill>
              </a:rPr>
              <a:t>LIFE – poziom współfinansowania</a:t>
            </a:r>
            <a:endParaRPr lang="pl-PL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26" name="Tabela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131449"/>
              </p:ext>
            </p:extLst>
          </p:nvPr>
        </p:nvGraphicFramePr>
        <p:xfrm>
          <a:off x="500034" y="1785926"/>
          <a:ext cx="8280920" cy="4023692"/>
        </p:xfrm>
        <a:graphic>
          <a:graphicData uri="http://schemas.openxmlformats.org/drawingml/2006/table">
            <a:tbl>
              <a:tblPr/>
              <a:tblGrid>
                <a:gridCol w="4176464"/>
                <a:gridCol w="1872208"/>
                <a:gridCol w="1152128"/>
                <a:gridCol w="1080120"/>
              </a:tblGrid>
              <a:tr h="5167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i="1" dirty="0">
                          <a:latin typeface="Calibri"/>
                          <a:ea typeface="Calibri"/>
                          <a:cs typeface="Times New Roman"/>
                        </a:rPr>
                        <a:t>LIFE+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i="1" dirty="0">
                          <a:latin typeface="Calibri"/>
                          <a:ea typeface="Calibri"/>
                          <a:cs typeface="Times New Roman"/>
                        </a:rPr>
                        <a:t>LIFE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8953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>
                          <a:latin typeface="Calibri"/>
                          <a:ea typeface="Calibri"/>
                          <a:cs typeface="Times New Roman"/>
                        </a:rPr>
                        <a:t>Typ projektu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2007-2013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(z zakresie projektów </a:t>
                      </a:r>
                      <a:b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analogicznych tematycznie)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dirty="0">
                          <a:latin typeface="Calibri"/>
                          <a:ea typeface="Calibri"/>
                          <a:cs typeface="Times New Roman"/>
                        </a:rPr>
                        <a:t>I </a:t>
                      </a:r>
                      <a:r>
                        <a:rPr lang="pl-PL" sz="1600" dirty="0" smtClean="0">
                          <a:latin typeface="Calibri"/>
                          <a:ea typeface="Calibri"/>
                          <a:cs typeface="Times New Roman"/>
                        </a:rPr>
                        <a:t>WPP</a:t>
                      </a:r>
                      <a:r>
                        <a:rPr lang="pl-PL" sz="1400" dirty="0" smtClean="0">
                          <a:latin typeface="Calibri"/>
                          <a:ea typeface="Calibri"/>
                          <a:cs typeface="Times New Roman"/>
                        </a:rPr>
                        <a:t>                    </a:t>
                      </a:r>
                      <a:r>
                        <a:rPr lang="pl-PL" sz="1600" dirty="0" smtClean="0"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pl-PL" sz="1600" dirty="0">
                          <a:latin typeface="Calibri"/>
                          <a:ea typeface="Calibri"/>
                          <a:cs typeface="Times New Roman"/>
                        </a:rPr>
                        <a:t>2014-2017)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II WPP </a:t>
                      </a:r>
                      <a:r>
                        <a:rPr lang="pl-PL" sz="1400" dirty="0" smtClean="0">
                          <a:latin typeface="Calibri"/>
                          <a:ea typeface="Calibri"/>
                          <a:cs typeface="Times New Roman"/>
                        </a:rPr>
                        <a:t>                (</a:t>
                      </a: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2018-2020)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361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>
                          <a:latin typeface="Calibri"/>
                          <a:ea typeface="Calibri"/>
                          <a:cs typeface="Times New Roman"/>
                        </a:rPr>
                        <a:t>Projekty podprogramu na rzecz środowiska </a:t>
                      </a:r>
                    </a:p>
                    <a:p>
                      <a:pPr marL="18034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 smtClean="0">
                          <a:latin typeface="Calibri"/>
                          <a:ea typeface="Calibri"/>
                          <a:cs typeface="Times New Roman"/>
                        </a:rPr>
                        <a:t>                        w </a:t>
                      </a:r>
                      <a:r>
                        <a:rPr lang="pl-PL" sz="1800" dirty="0">
                          <a:latin typeface="Calibri"/>
                          <a:ea typeface="Calibri"/>
                          <a:cs typeface="Times New Roman"/>
                        </a:rPr>
                        <a:t>tym dotyczące gatunków                    </a:t>
                      </a:r>
                      <a:r>
                        <a:rPr lang="pl-PL" sz="1800" dirty="0" smtClean="0">
                          <a:latin typeface="Calibri"/>
                          <a:ea typeface="Calibri"/>
                          <a:cs typeface="Times New Roman"/>
                        </a:rPr>
                        <a:t>              i </a:t>
                      </a:r>
                      <a:r>
                        <a:rPr lang="pl-PL" sz="1800" dirty="0">
                          <a:latin typeface="Calibri"/>
                          <a:ea typeface="Calibri"/>
                          <a:cs typeface="Times New Roman"/>
                        </a:rPr>
                        <a:t>siedlisk priorytetowych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b="1" dirty="0" smtClean="0">
                          <a:latin typeface="+mn-lt"/>
                          <a:ea typeface="Calibri"/>
                          <a:cs typeface="Times New Roman"/>
                        </a:rPr>
                        <a:t>50 %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1000"/>
                        </a:spcAft>
                      </a:pPr>
                      <a:r>
                        <a:rPr lang="pl-PL" sz="1600" b="1" dirty="0" smtClean="0">
                          <a:latin typeface="+mn-lt"/>
                          <a:ea typeface="Calibri"/>
                          <a:cs typeface="Times New Roman"/>
                        </a:rPr>
                        <a:t>75 %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60 %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1000"/>
                        </a:spcAft>
                      </a:pPr>
                      <a:r>
                        <a:rPr lang="pl-PL" sz="16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75 %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b="1" dirty="0">
                          <a:latin typeface="Calibri"/>
                          <a:ea typeface="Calibri"/>
                          <a:cs typeface="Times New Roman"/>
                        </a:rPr>
                        <a:t>55 %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1000"/>
                        </a:spcAft>
                      </a:pPr>
                      <a:r>
                        <a:rPr lang="pl-PL" sz="1600" b="1" dirty="0">
                          <a:latin typeface="Calibri"/>
                          <a:ea typeface="Calibri"/>
                          <a:cs typeface="Times New Roman"/>
                        </a:rPr>
                        <a:t>75 %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>
                          <a:latin typeface="Calibri"/>
                          <a:ea typeface="Calibri"/>
                          <a:cs typeface="Times New Roman"/>
                        </a:rPr>
                        <a:t>Projekty podprogramu na rzecz klimatu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b="1" dirty="0">
                          <a:latin typeface="Calibri"/>
                          <a:ea typeface="Calibri"/>
                          <a:cs typeface="Times New Roman"/>
                        </a:rPr>
                        <a:t>50%</a:t>
                      </a:r>
                      <a:endParaRPr lang="pl-P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60 %</a:t>
                      </a:r>
                      <a:endParaRPr lang="pl-PL" sz="16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b="1" dirty="0">
                          <a:latin typeface="Calibri"/>
                          <a:ea typeface="Calibri"/>
                          <a:cs typeface="Times New Roman"/>
                        </a:rPr>
                        <a:t>55 %</a:t>
                      </a:r>
                      <a:endParaRPr lang="pl-P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9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Projekty zintegrowane, projekty przygotowawcze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>
                          <a:latin typeface="Calibri"/>
                          <a:ea typeface="Calibri"/>
                          <a:cs typeface="Times New Roman"/>
                        </a:rPr>
                        <a:t>brak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60 %</a:t>
                      </a:r>
                      <a:endParaRPr lang="pl-PL" sz="1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6290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Budowanie potencjału </a:t>
                      </a:r>
                      <a:r>
                        <a:rPr lang="pl-PL" sz="1400" baseline="0" dirty="0" smtClean="0">
                          <a:latin typeface="Calibri"/>
                          <a:ea typeface="Calibri"/>
                          <a:cs typeface="Times New Roman"/>
                        </a:rPr>
                        <a:t>                                                        </a:t>
                      </a:r>
                      <a:r>
                        <a:rPr lang="pl-PL" sz="1400" dirty="0" smtClean="0"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projekty typu ‘capacity building’)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>
                          <a:latin typeface="Calibri"/>
                          <a:ea typeface="Calibri"/>
                          <a:cs typeface="Times New Roman"/>
                        </a:rPr>
                        <a:t>brak</a:t>
                      </a:r>
                      <a:endParaRPr lang="pl-PL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>
                          <a:latin typeface="Calibri"/>
                          <a:ea typeface="Calibri"/>
                          <a:cs typeface="Times New Roman"/>
                        </a:rPr>
                        <a:t>100 %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" name="pole tekstowe 26"/>
          <p:cNvSpPr txBox="1"/>
          <p:nvPr/>
        </p:nvSpPr>
        <p:spPr>
          <a:xfrm>
            <a:off x="791072" y="1340768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Poziom dofinansowania Komisji Europejskiej  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99980707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ole tekstowe 28"/>
          <p:cNvSpPr txBox="1"/>
          <p:nvPr/>
        </p:nvSpPr>
        <p:spPr>
          <a:xfrm>
            <a:off x="1727683" y="476672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cap="small" dirty="0" smtClean="0">
                <a:solidFill>
                  <a:schemeClr val="accent3">
                    <a:lumMod val="50000"/>
                  </a:schemeClr>
                </a:solidFill>
              </a:rPr>
              <a:t>Program LIFE</a:t>
            </a:r>
            <a:endParaRPr lang="pl-PL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899592" y="1628775"/>
            <a:ext cx="8064895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l-PL" altLang="pl-PL" b="1" dirty="0" smtClean="0"/>
          </a:p>
          <a:p>
            <a:pPr eaLnBrk="1" hangingPunct="1">
              <a:spcBef>
                <a:spcPct val="50000"/>
              </a:spcBef>
            </a:pPr>
            <a:r>
              <a:rPr lang="pl-PL" altLang="pl-PL" b="1" dirty="0" smtClean="0"/>
              <a:t>Język </a:t>
            </a:r>
            <a:r>
              <a:rPr lang="pl-PL" altLang="pl-PL" b="1" dirty="0"/>
              <a:t>wniosków:</a:t>
            </a:r>
            <a:r>
              <a:rPr lang="pl-PL" altLang="pl-PL" dirty="0"/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pl-PL" altLang="pl-PL" dirty="0"/>
              <a:t>Formularze w języku angielskim wypełniane </a:t>
            </a:r>
            <a:r>
              <a:rPr lang="pl-PL" altLang="pl-PL" u="sng" dirty="0"/>
              <a:t>w j. polskim</a:t>
            </a:r>
            <a:r>
              <a:rPr lang="pl-PL" altLang="pl-PL" dirty="0"/>
              <a:t>, za wyjątkiem formularza B1, który musi być wypełniony w j. angielskim</a:t>
            </a:r>
            <a:r>
              <a:rPr lang="pl-PL" altLang="pl-PL" dirty="0" smtClean="0"/>
              <a:t>. KE zachęca do składania wniosków w j. angielskim.</a:t>
            </a:r>
          </a:p>
          <a:p>
            <a:pPr eaLnBrk="1" hangingPunct="1">
              <a:spcBef>
                <a:spcPct val="50000"/>
              </a:spcBef>
            </a:pPr>
            <a:endParaRPr lang="pl-PL" altLang="pl-PL" dirty="0"/>
          </a:p>
          <a:p>
            <a:pPr eaLnBrk="1" hangingPunct="1">
              <a:spcBef>
                <a:spcPct val="50000"/>
              </a:spcBef>
            </a:pPr>
            <a:r>
              <a:rPr lang="pl-PL" altLang="pl-PL" b="1" dirty="0"/>
              <a:t>Wartość projektu:</a:t>
            </a:r>
          </a:p>
          <a:p>
            <a:pPr eaLnBrk="1" hangingPunct="1">
              <a:spcBef>
                <a:spcPct val="50000"/>
              </a:spcBef>
            </a:pPr>
            <a:r>
              <a:rPr lang="pl-PL" altLang="pl-PL" dirty="0"/>
              <a:t>Nie określono minimalnej wartości projektu. </a:t>
            </a:r>
          </a:p>
          <a:p>
            <a:pPr eaLnBrk="1" hangingPunct="1">
              <a:spcBef>
                <a:spcPct val="50000"/>
              </a:spcBef>
            </a:pPr>
            <a:r>
              <a:rPr lang="pl-PL" altLang="pl-PL" dirty="0"/>
              <a:t>Komisja w przewodnikach dodaje przeciętną wartość dofinansowania KE równą ok. 1 mln euro</a:t>
            </a:r>
            <a:r>
              <a:rPr lang="pl-PL" altLang="pl-PL" dirty="0" smtClean="0"/>
              <a:t>.</a:t>
            </a:r>
            <a:endParaRPr lang="pl-PL" altLang="pl-PL" dirty="0"/>
          </a:p>
        </p:txBody>
      </p:sp>
      <p:grpSp>
        <p:nvGrpSpPr>
          <p:cNvPr id="28" name="Grupa 57"/>
          <p:cNvGrpSpPr/>
          <p:nvPr/>
        </p:nvGrpSpPr>
        <p:grpSpPr>
          <a:xfrm>
            <a:off x="70119" y="2060848"/>
            <a:ext cx="792088" cy="216024"/>
            <a:chOff x="1043608" y="2564904"/>
            <a:chExt cx="792088" cy="216024"/>
          </a:xfrm>
        </p:grpSpPr>
        <p:sp>
          <p:nvSpPr>
            <p:cNvPr id="30" name="Prostokąt 29"/>
            <p:cNvSpPr/>
            <p:nvPr/>
          </p:nvSpPr>
          <p:spPr>
            <a:xfrm>
              <a:off x="1043608" y="2564904"/>
              <a:ext cx="216024" cy="21602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1" name="Prostokąt 30"/>
            <p:cNvSpPr/>
            <p:nvPr/>
          </p:nvSpPr>
          <p:spPr>
            <a:xfrm>
              <a:off x="1331640" y="2564904"/>
              <a:ext cx="216024" cy="21602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2" name="Prostokąt 31"/>
            <p:cNvSpPr/>
            <p:nvPr/>
          </p:nvSpPr>
          <p:spPr>
            <a:xfrm>
              <a:off x="1619672" y="2564904"/>
              <a:ext cx="216024" cy="21602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33" name="Grupa 57"/>
          <p:cNvGrpSpPr/>
          <p:nvPr/>
        </p:nvGrpSpPr>
        <p:grpSpPr>
          <a:xfrm>
            <a:off x="68440" y="3861048"/>
            <a:ext cx="792088" cy="216024"/>
            <a:chOff x="1043608" y="2564904"/>
            <a:chExt cx="792088" cy="216024"/>
          </a:xfrm>
        </p:grpSpPr>
        <p:sp>
          <p:nvSpPr>
            <p:cNvPr id="34" name="Prostokąt 33"/>
            <p:cNvSpPr/>
            <p:nvPr/>
          </p:nvSpPr>
          <p:spPr>
            <a:xfrm>
              <a:off x="1043608" y="2564904"/>
              <a:ext cx="216024" cy="21602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5" name="Prostokąt 34"/>
            <p:cNvSpPr/>
            <p:nvPr/>
          </p:nvSpPr>
          <p:spPr>
            <a:xfrm>
              <a:off x="1331640" y="2564904"/>
              <a:ext cx="216024" cy="21602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6" name="Prostokąt 35"/>
            <p:cNvSpPr/>
            <p:nvPr/>
          </p:nvSpPr>
          <p:spPr>
            <a:xfrm>
              <a:off x="1619672" y="2564904"/>
              <a:ext cx="216024" cy="21602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64053919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ole tekstowe 28"/>
          <p:cNvSpPr txBox="1"/>
          <p:nvPr/>
        </p:nvSpPr>
        <p:spPr>
          <a:xfrm>
            <a:off x="1437494" y="404664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cap="small" dirty="0" smtClean="0">
                <a:solidFill>
                  <a:schemeClr val="accent3">
                    <a:lumMod val="50000"/>
                  </a:schemeClr>
                </a:solidFill>
              </a:rPr>
              <a:t>Program LIFE</a:t>
            </a:r>
            <a:endParaRPr lang="pl-PL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3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55650" y="1989138"/>
            <a:ext cx="7772400" cy="2303462"/>
          </a:xfrm>
        </p:spPr>
        <p:txBody>
          <a:bodyPr/>
          <a:lstStyle/>
          <a:p>
            <a:pPr algn="ctr" eaLnBrk="1" hangingPunct="1"/>
            <a:r>
              <a:rPr lang="pl-PL" altLang="pl-PL" sz="4400" b="1" dirty="0" smtClean="0">
                <a:latin typeface="Arial" pitchFamily="34" charset="0"/>
              </a:rPr>
              <a:t>Priorytety tematyczne </a:t>
            </a:r>
            <a:br>
              <a:rPr lang="pl-PL" altLang="pl-PL" sz="4400" b="1" dirty="0" smtClean="0">
                <a:latin typeface="Arial" pitchFamily="34" charset="0"/>
              </a:rPr>
            </a:br>
            <a:r>
              <a:rPr lang="pl-PL" altLang="pl-PL" sz="4400" b="1" dirty="0" smtClean="0">
                <a:latin typeface="Arial" pitchFamily="34" charset="0"/>
              </a:rPr>
              <a:t>LIFE</a:t>
            </a:r>
          </a:p>
        </p:txBody>
      </p:sp>
    </p:spTree>
    <p:extLst>
      <p:ext uri="{BB962C8B-B14F-4D97-AF65-F5344CB8AC3E}">
        <p14:creationId xmlns:p14="http://schemas.microsoft.com/office/powerpoint/2010/main" val="164790401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ole tekstowe 34"/>
          <p:cNvSpPr txBox="1"/>
          <p:nvPr/>
        </p:nvSpPr>
        <p:spPr>
          <a:xfrm>
            <a:off x="986021" y="456198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cap="small" dirty="0" smtClean="0">
                <a:solidFill>
                  <a:schemeClr val="accent3">
                    <a:lumMod val="50000"/>
                  </a:schemeClr>
                </a:solidFill>
              </a:rPr>
              <a:t>LIFE na rzecz środowiska</a:t>
            </a:r>
            <a:endParaRPr lang="pl-PL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68760"/>
            <a:ext cx="7445667" cy="4857784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9" name="Prostokąt zaokrąglony 28"/>
          <p:cNvSpPr/>
          <p:nvPr/>
        </p:nvSpPr>
        <p:spPr>
          <a:xfrm>
            <a:off x="928662" y="3786190"/>
            <a:ext cx="7254568" cy="36004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 rot="10800000" flipV="1">
            <a:off x="251520" y="2168570"/>
            <a:ext cx="678229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>
                <a:solidFill>
                  <a:srgbClr val="C00000"/>
                </a:solidFill>
              </a:rPr>
              <a:t>Europejska wart. dod.</a:t>
            </a:r>
          </a:p>
          <a:p>
            <a:endParaRPr lang="pl-PL" sz="1000" dirty="0"/>
          </a:p>
          <a:p>
            <a:endParaRPr lang="pl-PL" sz="1000" dirty="0" smtClean="0"/>
          </a:p>
          <a:p>
            <a:endParaRPr lang="pl-PL" sz="1000" dirty="0"/>
          </a:p>
          <a:p>
            <a:endParaRPr lang="pl-PL" sz="1000" dirty="0" smtClean="0"/>
          </a:p>
          <a:p>
            <a:endParaRPr lang="pl-PL" sz="1000" dirty="0"/>
          </a:p>
          <a:p>
            <a:endParaRPr lang="pl-PL" sz="1000" dirty="0" smtClean="0"/>
          </a:p>
          <a:p>
            <a:r>
              <a:rPr lang="pl-PL" sz="1000" dirty="0" smtClean="0"/>
              <a:t>             </a:t>
            </a:r>
            <a:r>
              <a:rPr lang="pl-PL" sz="1000" dirty="0" smtClean="0">
                <a:solidFill>
                  <a:srgbClr val="C00000"/>
                </a:solidFill>
              </a:rPr>
              <a:t>*</a:t>
            </a:r>
            <a:endParaRPr lang="pl-PL" sz="1000" dirty="0">
              <a:solidFill>
                <a:srgbClr val="C00000"/>
              </a:solidFill>
            </a:endParaRPr>
          </a:p>
          <a:p>
            <a:endParaRPr lang="pl-PL" sz="1000" dirty="0" smtClean="0">
              <a:solidFill>
                <a:srgbClr val="C00000"/>
              </a:solidFill>
            </a:endParaRPr>
          </a:p>
          <a:p>
            <a:endParaRPr lang="pl-PL" sz="1000" dirty="0">
              <a:solidFill>
                <a:srgbClr val="C00000"/>
              </a:solidFill>
            </a:endParaRPr>
          </a:p>
          <a:p>
            <a:endParaRPr lang="pl-PL" sz="1000" dirty="0" smtClean="0">
              <a:solidFill>
                <a:srgbClr val="C00000"/>
              </a:solidFill>
            </a:endParaRPr>
          </a:p>
          <a:p>
            <a:endParaRPr lang="pl-PL" sz="1000" dirty="0">
              <a:solidFill>
                <a:srgbClr val="C00000"/>
              </a:solidFill>
            </a:endParaRPr>
          </a:p>
          <a:p>
            <a:endParaRPr lang="pl-PL" sz="1000" dirty="0" smtClean="0">
              <a:solidFill>
                <a:srgbClr val="C00000"/>
              </a:solidFill>
            </a:endParaRPr>
          </a:p>
          <a:p>
            <a:r>
              <a:rPr lang="pl-PL" sz="1000" dirty="0" smtClean="0">
                <a:solidFill>
                  <a:srgbClr val="C00000"/>
                </a:solidFill>
              </a:rPr>
              <a:t>            *</a:t>
            </a:r>
            <a:endParaRPr lang="pl-PL" sz="1000" dirty="0">
              <a:solidFill>
                <a:srgbClr val="C00000"/>
              </a:solidFill>
            </a:endParaRPr>
          </a:p>
          <a:p>
            <a:endParaRPr lang="pl-PL" sz="1000" dirty="0" smtClean="0">
              <a:solidFill>
                <a:srgbClr val="C00000"/>
              </a:solidFill>
            </a:endParaRPr>
          </a:p>
          <a:p>
            <a:endParaRPr lang="pl-PL" sz="1000" dirty="0">
              <a:solidFill>
                <a:srgbClr val="C00000"/>
              </a:solidFill>
            </a:endParaRPr>
          </a:p>
          <a:p>
            <a:r>
              <a:rPr lang="pl-PL" sz="1000" dirty="0" smtClean="0">
                <a:solidFill>
                  <a:srgbClr val="C00000"/>
                </a:solidFill>
              </a:rPr>
              <a:t>            *</a:t>
            </a:r>
          </a:p>
          <a:p>
            <a:endParaRPr lang="pl-PL" sz="1000" dirty="0">
              <a:solidFill>
                <a:srgbClr val="C00000"/>
              </a:solidFill>
            </a:endParaRPr>
          </a:p>
          <a:p>
            <a:r>
              <a:rPr lang="pl-PL" sz="1000" dirty="0" smtClean="0">
                <a:solidFill>
                  <a:srgbClr val="C00000"/>
                </a:solidFill>
              </a:rPr>
              <a:t>            *</a:t>
            </a:r>
          </a:p>
          <a:p>
            <a:endParaRPr lang="pl-PL" sz="1000" dirty="0"/>
          </a:p>
          <a:p>
            <a:endParaRPr lang="pl-PL" sz="1000" dirty="0" smtClean="0"/>
          </a:p>
          <a:p>
            <a:endParaRPr lang="pl-PL" sz="1000" dirty="0"/>
          </a:p>
          <a:p>
            <a:endParaRPr lang="pl-PL" sz="1000" dirty="0" smtClean="0"/>
          </a:p>
          <a:p>
            <a:endParaRPr lang="pl-PL" sz="1000" dirty="0"/>
          </a:p>
          <a:p>
            <a:endParaRPr lang="pl-PL" sz="1000" dirty="0" smtClean="0"/>
          </a:p>
          <a:p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426758383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dirty="0">
                <a:solidFill>
                  <a:schemeClr val="accent3">
                    <a:lumMod val="50000"/>
                  </a:schemeClr>
                </a:solidFill>
              </a:rPr>
              <a:t>Europejska wartość dodana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76" y="2060848"/>
            <a:ext cx="7355160" cy="3124944"/>
          </a:xfrm>
        </p:spPr>
        <p:txBody>
          <a:bodyPr/>
          <a:lstStyle/>
          <a:p>
            <a:pPr marL="179387" indent="0">
              <a:spcBef>
                <a:spcPts val="600"/>
              </a:spcBef>
              <a:spcAft>
                <a:spcPts val="600"/>
              </a:spcAft>
              <a:defRPr/>
            </a:pPr>
            <a:r>
              <a:rPr lang="pl-PL" altLang="en-US" sz="2400" dirty="0"/>
              <a:t>Każdy projekt powinien wykazać europejską wartość dodaną w zakresie:</a:t>
            </a:r>
            <a:endParaRPr lang="en-GB" altLang="en-US" sz="2400" dirty="0"/>
          </a:p>
          <a:p>
            <a:pPr marL="539750" indent="-3603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l-PL" altLang="en-US" sz="2400" dirty="0"/>
              <a:t>celu</a:t>
            </a:r>
            <a:endParaRPr lang="en-GB" altLang="en-US" sz="2400" dirty="0"/>
          </a:p>
          <a:p>
            <a:pPr marL="539750" indent="-3603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l-PL" altLang="en-US" sz="2400" dirty="0"/>
              <a:t>możliwości replikacji wyników projektu</a:t>
            </a:r>
            <a:endParaRPr lang="en-GB" altLang="en-US" sz="2400" dirty="0"/>
          </a:p>
          <a:p>
            <a:pPr marL="539750" indent="-3603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l-PL" altLang="en-US" sz="2400" dirty="0"/>
              <a:t>możliwości transferu</a:t>
            </a:r>
            <a:r>
              <a:rPr lang="en-GB" altLang="en-US" sz="2400" dirty="0"/>
              <a:t> </a:t>
            </a:r>
            <a:r>
              <a:rPr lang="pl-PL" altLang="en-US" sz="2400" dirty="0"/>
              <a:t>wyników projektu</a:t>
            </a:r>
            <a:endParaRPr lang="en-GB" altLang="en-US" sz="2400" dirty="0"/>
          </a:p>
          <a:p>
            <a:pPr marL="539750" indent="-3603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l-PL" altLang="en-US" sz="2400" dirty="0"/>
              <a:t>międzynarodowego charakteru (</a:t>
            </a:r>
            <a:r>
              <a:rPr lang="pl-PL" altLang="en-US" sz="2400" dirty="0" err="1"/>
              <a:t>transgraniczność</a:t>
            </a:r>
            <a:r>
              <a:rPr lang="pl-PL" altLang="en-US" sz="2400" dirty="0"/>
              <a:t>)</a:t>
            </a:r>
            <a:endParaRPr lang="en-GB" altLang="en-US" sz="24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1221175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1538" y="457200"/>
            <a:ext cx="761526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cap="small" dirty="0" smtClean="0">
                <a:solidFill>
                  <a:schemeClr val="accent3">
                    <a:lumMod val="50000"/>
                  </a:schemeClr>
                </a:solidFill>
              </a:rPr>
              <a:t>Plan </a:t>
            </a:r>
            <a:r>
              <a:rPr lang="pl-PL" cap="small" dirty="0">
                <a:solidFill>
                  <a:schemeClr val="accent3">
                    <a:lumMod val="50000"/>
                  </a:schemeClr>
                </a:solidFill>
              </a:rPr>
              <a:t>prezentacji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4" name="Rectangle 3"/>
          <p:cNvSpPr txBox="1">
            <a:spLocks noGrp="1" noChangeArrowheads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0850" indent="-450850" algn="l">
              <a:lnSpc>
                <a:spcPts val="3200"/>
              </a:lnSpc>
            </a:pPr>
            <a:r>
              <a:rPr lang="pl-PL" altLang="pl-PL" sz="2800" dirty="0" smtClean="0">
                <a:solidFill>
                  <a:schemeClr val="tx1"/>
                </a:solidFill>
                <a:latin typeface="Arial" pitchFamily="34" charset="0"/>
              </a:rPr>
              <a:t>Program LIFE - informacje ogólne</a:t>
            </a:r>
          </a:p>
          <a:p>
            <a:pPr marL="450850" indent="-450850" algn="l">
              <a:lnSpc>
                <a:spcPts val="3200"/>
              </a:lnSpc>
            </a:pPr>
            <a:endParaRPr lang="pl-PL" altLang="pl-PL" sz="2800" dirty="0" smtClean="0">
              <a:solidFill>
                <a:schemeClr val="tx1"/>
              </a:solidFill>
              <a:latin typeface="Arial" pitchFamily="34" charset="0"/>
            </a:endParaRPr>
          </a:p>
          <a:p>
            <a:pPr marL="450850" indent="-450850" algn="l">
              <a:lnSpc>
                <a:spcPts val="3200"/>
              </a:lnSpc>
            </a:pPr>
            <a:r>
              <a:rPr lang="pl-PL" altLang="pl-PL" sz="2800" dirty="0" smtClean="0">
                <a:solidFill>
                  <a:schemeClr val="tx1"/>
                </a:solidFill>
                <a:latin typeface="Arial" pitchFamily="34" charset="0"/>
              </a:rPr>
              <a:t>Obszary priorytetowe LIFE</a:t>
            </a:r>
          </a:p>
          <a:p>
            <a:pPr marL="450850" indent="-450850" algn="l">
              <a:lnSpc>
                <a:spcPts val="3200"/>
              </a:lnSpc>
            </a:pPr>
            <a:endParaRPr lang="pl-PL" altLang="pl-PL" sz="2800" dirty="0" smtClean="0">
              <a:solidFill>
                <a:schemeClr val="tx1"/>
              </a:solidFill>
              <a:latin typeface="Arial" pitchFamily="34" charset="0"/>
            </a:endParaRPr>
          </a:p>
          <a:p>
            <a:pPr marL="450850" indent="-450850" algn="l">
              <a:lnSpc>
                <a:spcPts val="3200"/>
              </a:lnSpc>
            </a:pPr>
            <a:r>
              <a:rPr lang="pl-PL" altLang="pl-PL" sz="2800" dirty="0" smtClean="0">
                <a:solidFill>
                  <a:schemeClr val="tx1"/>
                </a:solidFill>
                <a:latin typeface="Arial" pitchFamily="34" charset="0"/>
              </a:rPr>
              <a:t>Rola </a:t>
            </a:r>
            <a:r>
              <a:rPr lang="pl-PL" altLang="pl-PL" sz="2800" dirty="0" err="1" smtClean="0">
                <a:solidFill>
                  <a:schemeClr val="tx1"/>
                </a:solidFill>
                <a:latin typeface="Arial" pitchFamily="34" charset="0"/>
              </a:rPr>
              <a:t>NFOŚiGW</a:t>
            </a:r>
            <a:endParaRPr lang="pl-PL" altLang="pl-PL" sz="2800" dirty="0" smtClean="0">
              <a:solidFill>
                <a:schemeClr val="tx1"/>
              </a:solidFill>
              <a:latin typeface="Arial" pitchFamily="34" charset="0"/>
            </a:endParaRPr>
          </a:p>
          <a:p>
            <a:pPr marL="450850" indent="-450850" algn="l">
              <a:lnSpc>
                <a:spcPts val="3200"/>
              </a:lnSpc>
            </a:pPr>
            <a:endParaRPr lang="pl-PL" altLang="pl-PL" sz="2800" dirty="0" smtClean="0">
              <a:solidFill>
                <a:schemeClr val="tx1"/>
              </a:solidFill>
              <a:latin typeface="Arial" pitchFamily="34" charset="0"/>
            </a:endParaRPr>
          </a:p>
          <a:p>
            <a:pPr marL="450850" indent="-450850" algn="l">
              <a:lnSpc>
                <a:spcPts val="3200"/>
              </a:lnSpc>
            </a:pPr>
            <a:r>
              <a:rPr lang="pl-PL" altLang="pl-PL" sz="2800" dirty="0" smtClean="0">
                <a:solidFill>
                  <a:schemeClr val="tx1"/>
                </a:solidFill>
                <a:latin typeface="Arial" pitchFamily="34" charset="0"/>
              </a:rPr>
              <a:t>LIFE Skąd czerpać informacje?</a:t>
            </a:r>
          </a:p>
        </p:txBody>
      </p:sp>
    </p:spTree>
    <p:extLst>
      <p:ext uri="{BB962C8B-B14F-4D97-AF65-F5344CB8AC3E}">
        <p14:creationId xmlns:p14="http://schemas.microsoft.com/office/powerpoint/2010/main" val="232031476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ole tekstowe 34"/>
          <p:cNvSpPr txBox="1"/>
          <p:nvPr/>
        </p:nvSpPr>
        <p:spPr>
          <a:xfrm>
            <a:off x="1224136" y="404664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cap="small" dirty="0" smtClean="0">
                <a:solidFill>
                  <a:schemeClr val="accent3">
                    <a:lumMod val="50000"/>
                  </a:schemeClr>
                </a:solidFill>
              </a:rPr>
              <a:t>LIFE na rzecz środowiska</a:t>
            </a:r>
            <a:endParaRPr lang="pl-PL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2" name="pole tekstowe 31"/>
          <p:cNvSpPr txBox="1"/>
          <p:nvPr/>
        </p:nvSpPr>
        <p:spPr>
          <a:xfrm>
            <a:off x="864096" y="1333411"/>
            <a:ext cx="7992888" cy="552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l-PL" sz="2000" b="1" i="1" dirty="0" smtClean="0"/>
              <a:t>PODPROGRAM DZIAŁAŃ NA RZECZ ŚRODOWISKA</a:t>
            </a:r>
          </a:p>
          <a:p>
            <a:pPr marL="342900" indent="-342900"/>
            <a:endParaRPr lang="pl-PL" sz="800" dirty="0" smtClean="0"/>
          </a:p>
          <a:p>
            <a:r>
              <a:rPr lang="pl-PL" b="1" dirty="0" smtClean="0"/>
              <a:t>1.2 Obszar priorytetowy: </a:t>
            </a:r>
            <a:r>
              <a:rPr lang="pl-PL" b="1" dirty="0" smtClean="0">
                <a:solidFill>
                  <a:srgbClr val="C00000"/>
                </a:solidFill>
              </a:rPr>
              <a:t>Przyroda</a:t>
            </a:r>
            <a:r>
              <a:rPr lang="pl-PL" b="1" dirty="0" smtClean="0"/>
              <a:t> </a:t>
            </a:r>
            <a:r>
              <a:rPr lang="pl-PL" b="1" dirty="0" smtClean="0">
                <a:solidFill>
                  <a:schemeClr val="bg1">
                    <a:lumMod val="50000"/>
                  </a:schemeClr>
                </a:solidFill>
              </a:rPr>
              <a:t>i Różnorodność biologiczna</a:t>
            </a:r>
          </a:p>
          <a:p>
            <a:r>
              <a:rPr lang="pl-PL" b="1" dirty="0" smtClean="0"/>
              <a:t>        </a:t>
            </a:r>
          </a:p>
          <a:p>
            <a:r>
              <a:rPr lang="pl-PL" dirty="0" smtClean="0"/>
              <a:t>Projekty/</a:t>
            </a:r>
            <a:r>
              <a:rPr lang="pl-PL" dirty="0" smtClean="0">
                <a:solidFill>
                  <a:srgbClr val="C00000"/>
                </a:solidFill>
              </a:rPr>
              <a:t>tematy</a:t>
            </a:r>
            <a:r>
              <a:rPr lang="pl-PL" dirty="0" smtClean="0"/>
              <a:t> </a:t>
            </a:r>
            <a:r>
              <a:rPr lang="pl-PL" dirty="0" smtClean="0">
                <a:solidFill>
                  <a:srgbClr val="C00000"/>
                </a:solidFill>
              </a:rPr>
              <a:t>priorytetowe</a:t>
            </a:r>
            <a:r>
              <a:rPr lang="pl-PL" dirty="0" smtClean="0"/>
              <a:t> (Project </a:t>
            </a:r>
            <a:r>
              <a:rPr lang="pl-PL" dirty="0" err="1" smtClean="0"/>
              <a:t>Topics</a:t>
            </a:r>
            <a:r>
              <a:rPr lang="pl-PL" dirty="0" smtClean="0"/>
              <a:t>):</a:t>
            </a:r>
          </a:p>
          <a:p>
            <a:pPr marL="533400" indent="-177800">
              <a:lnSpc>
                <a:spcPts val="2000"/>
              </a:lnSpc>
              <a:tabLst>
                <a:tab pos="361950" algn="l"/>
              </a:tabLst>
            </a:pPr>
            <a:r>
              <a:rPr lang="pl-PL" b="1" dirty="0" smtClean="0"/>
              <a:t>	</a:t>
            </a:r>
            <a:r>
              <a:rPr lang="pl-PL" dirty="0" smtClean="0"/>
              <a:t>1)</a:t>
            </a:r>
            <a:r>
              <a:rPr lang="pl-PL" b="1" dirty="0" smtClean="0"/>
              <a:t> </a:t>
            </a:r>
            <a:r>
              <a:rPr lang="pl-PL" dirty="0" smtClean="0"/>
              <a:t>poprawę stanu ochrony siedlisk przyrodniczych lub gatunków na </a:t>
            </a:r>
            <a:r>
              <a:rPr lang="pl-PL" b="1" dirty="0" smtClean="0"/>
              <a:t>obszarach Natura 2000 </a:t>
            </a:r>
            <a:r>
              <a:rPr lang="pl-PL" dirty="0" smtClean="0"/>
              <a:t>(Priorytet tematyczny 1 i 2);</a:t>
            </a:r>
          </a:p>
          <a:p>
            <a:pPr marL="533400" indent="-177800">
              <a:lnSpc>
                <a:spcPts val="2000"/>
              </a:lnSpc>
              <a:tabLst>
                <a:tab pos="361950" algn="l"/>
              </a:tabLst>
            </a:pPr>
            <a:r>
              <a:rPr lang="pl-PL" dirty="0" smtClean="0"/>
              <a:t>	2)</a:t>
            </a:r>
            <a:r>
              <a:rPr lang="pl-PL" b="1" dirty="0" smtClean="0"/>
              <a:t> </a:t>
            </a:r>
            <a:r>
              <a:rPr lang="pl-PL" dirty="0" smtClean="0"/>
              <a:t>Projekty, w ramach których wdraża się jedno działanie lub szereg </a:t>
            </a:r>
            <a:r>
              <a:rPr lang="pl-PL" b="1" dirty="0" smtClean="0"/>
              <a:t>działań</a:t>
            </a:r>
            <a:r>
              <a:rPr lang="pl-PL" dirty="0" smtClean="0"/>
              <a:t> przewidzianych we właściwych</a:t>
            </a:r>
            <a:r>
              <a:rPr lang="pl-PL" b="1" dirty="0" smtClean="0"/>
              <a:t> priorytetowych ramach działań</a:t>
            </a:r>
            <a:r>
              <a:rPr lang="pl-PL" dirty="0" smtClean="0"/>
              <a:t>;</a:t>
            </a:r>
          </a:p>
          <a:p>
            <a:pPr marL="533400" indent="-177800">
              <a:lnSpc>
                <a:spcPts val="2000"/>
              </a:lnSpc>
              <a:tabLst>
                <a:tab pos="361950" algn="l"/>
              </a:tabLst>
            </a:pPr>
            <a:r>
              <a:rPr lang="pl-PL" dirty="0" smtClean="0"/>
              <a:t>3)</a:t>
            </a:r>
            <a:r>
              <a:rPr lang="pl-PL" b="1" dirty="0" smtClean="0"/>
              <a:t> </a:t>
            </a:r>
            <a:r>
              <a:rPr lang="pl-PL" dirty="0" smtClean="0"/>
              <a:t>dotyczące </a:t>
            </a:r>
            <a:r>
              <a:rPr lang="pl-PL" b="1" dirty="0" smtClean="0"/>
              <a:t>morskiego komponentu </a:t>
            </a:r>
            <a:r>
              <a:rPr lang="pl-PL" dirty="0" smtClean="0"/>
              <a:t>wdrażania dyrektywy siedliskowej i dyrektywy ptasiej oraz powiązanych przepisów w ramach wskaźnika 1 dyrektywy ramowej w sprawie strategii morskiej;</a:t>
            </a:r>
          </a:p>
          <a:p>
            <a:pPr marL="533400" indent="-177800">
              <a:lnSpc>
                <a:spcPts val="2000"/>
              </a:lnSpc>
              <a:tabLst>
                <a:tab pos="361950" algn="l"/>
              </a:tabLst>
            </a:pPr>
            <a:r>
              <a:rPr lang="pl-PL" dirty="0" smtClean="0"/>
              <a:t>4) poprawę stanu ochrony siedlisk przyrodniczych lub gatunków na </a:t>
            </a:r>
            <a:r>
              <a:rPr lang="pl-PL" b="1" dirty="0" smtClean="0"/>
              <a:t>obszarach Natura 2000 </a:t>
            </a:r>
            <a:r>
              <a:rPr lang="pl-PL" dirty="0" smtClean="0"/>
              <a:t>w oparciu o krajowe i europejskie Plany Działań dla gatunków i siedlisk;</a:t>
            </a:r>
          </a:p>
          <a:p>
            <a:pPr marL="533400" indent="-177800">
              <a:lnSpc>
                <a:spcPts val="2000"/>
              </a:lnSpc>
              <a:tabLst>
                <a:tab pos="361950" algn="l"/>
              </a:tabLst>
            </a:pPr>
            <a:r>
              <a:rPr lang="pl-PL" dirty="0" smtClean="0"/>
              <a:t>5) Projekty ukierunkowane na </a:t>
            </a:r>
            <a:r>
              <a:rPr lang="pl-PL" b="1" dirty="0" smtClean="0"/>
              <a:t>inwazyjne gatunki obce </a:t>
            </a:r>
            <a:r>
              <a:rPr lang="pl-PL" dirty="0" smtClean="0"/>
              <a:t>w przypadkach, w których występuje prawdopodobieństwo, że gatunki te pogorszą stan ochrony gatunków (w tym ptaków) lub typów siedlisk będących przedmiotem zainteresowania Wspólnoty w odniesieniu do wspierania sieci Natura 2000.</a:t>
            </a:r>
          </a:p>
          <a:p>
            <a:pPr marL="533400" indent="-177800">
              <a:lnSpc>
                <a:spcPts val="2000"/>
              </a:lnSpc>
              <a:tabLst>
                <a:tab pos="361950" algn="l"/>
              </a:tabLst>
            </a:pPr>
            <a:endParaRPr lang="pl-PL" sz="1400" b="1" dirty="0" smtClean="0"/>
          </a:p>
          <a:p>
            <a:pPr>
              <a:lnSpc>
                <a:spcPct val="150000"/>
              </a:lnSpc>
              <a:tabLst>
                <a:tab pos="361950" algn="l"/>
              </a:tabLst>
            </a:pPr>
            <a:endParaRPr lang="pl-PL" sz="1400" dirty="0" smtClean="0"/>
          </a:p>
        </p:txBody>
      </p:sp>
    </p:spTree>
    <p:extLst>
      <p:ext uri="{BB962C8B-B14F-4D97-AF65-F5344CB8AC3E}">
        <p14:creationId xmlns:p14="http://schemas.microsoft.com/office/powerpoint/2010/main" val="210967519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ole tekstowe 34"/>
          <p:cNvSpPr txBox="1"/>
          <p:nvPr/>
        </p:nvSpPr>
        <p:spPr>
          <a:xfrm>
            <a:off x="1223628" y="404664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cap="small" dirty="0" smtClean="0">
                <a:solidFill>
                  <a:schemeClr val="accent3">
                    <a:lumMod val="50000"/>
                  </a:schemeClr>
                </a:solidFill>
              </a:rPr>
              <a:t>LIFE na rzecz środowiska</a:t>
            </a:r>
            <a:endParaRPr lang="pl-PL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2" name="pole tekstowe 31"/>
          <p:cNvSpPr txBox="1"/>
          <p:nvPr/>
        </p:nvSpPr>
        <p:spPr>
          <a:xfrm>
            <a:off x="755576" y="1174097"/>
            <a:ext cx="820891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l-PL" sz="2000" b="1" i="1" dirty="0" smtClean="0"/>
              <a:t>PODPROGRAM DZIAŁAŃ NA RZECZ ŚRODOWISKA</a:t>
            </a:r>
          </a:p>
          <a:p>
            <a:pPr marL="342900" indent="-342900"/>
            <a:endParaRPr lang="pl-PL" sz="800" dirty="0" smtClean="0"/>
          </a:p>
          <a:p>
            <a:r>
              <a:rPr lang="pl-PL" b="1" dirty="0" smtClean="0"/>
              <a:t>1.2 Obszar priorytetowy: </a:t>
            </a:r>
            <a:r>
              <a:rPr lang="pl-PL" b="1" dirty="0" smtClean="0">
                <a:solidFill>
                  <a:schemeClr val="bg1">
                    <a:lumMod val="50000"/>
                  </a:schemeClr>
                </a:solidFill>
              </a:rPr>
              <a:t>Przyroda i </a:t>
            </a:r>
            <a:r>
              <a:rPr lang="pl-PL" b="1" dirty="0" smtClean="0">
                <a:solidFill>
                  <a:srgbClr val="C00000"/>
                </a:solidFill>
              </a:rPr>
              <a:t>Różnorodność biologiczna     </a:t>
            </a:r>
          </a:p>
          <a:p>
            <a:pPr>
              <a:spcAft>
                <a:spcPts val="600"/>
              </a:spcAft>
            </a:pPr>
            <a:r>
              <a:rPr lang="pl-PL" dirty="0" smtClean="0"/>
              <a:t>Projekty/</a:t>
            </a:r>
            <a:r>
              <a:rPr lang="pl-PL" dirty="0" smtClean="0">
                <a:solidFill>
                  <a:srgbClr val="C00000"/>
                </a:solidFill>
              </a:rPr>
              <a:t>tematy priorytetowe</a:t>
            </a:r>
            <a:r>
              <a:rPr lang="pl-PL" dirty="0" smtClean="0"/>
              <a:t>:</a:t>
            </a:r>
          </a:p>
          <a:p>
            <a:pPr marL="177800" indent="-177800">
              <a:spcAft>
                <a:spcPts val="600"/>
              </a:spcAft>
            </a:pPr>
            <a:r>
              <a:rPr lang="pl-PL" sz="1600" dirty="0" smtClean="0"/>
              <a:t>1)</a:t>
            </a:r>
            <a:r>
              <a:rPr lang="pl-PL" sz="1600" b="1" dirty="0" smtClean="0"/>
              <a:t> </a:t>
            </a:r>
            <a:r>
              <a:rPr lang="pl-PL" sz="1600" dirty="0" smtClean="0"/>
              <a:t>ukierunkowane na wdrożenie celu 2 wspólnotowej strategii ochrony różnorodności biologicznej przez włączenie działań utrzymujących i wzmacniających ekosystemy oraz ich usługi do działań sektora publicznego lub prywatnego dzięki </a:t>
            </a:r>
            <a:r>
              <a:rPr lang="pl-PL" sz="1600" b="1" dirty="0" smtClean="0"/>
              <a:t>ustanowieniu zielonej i niebieskiej infrastruktury oraz odtworzeniu zdegradowanych ekosystemów;</a:t>
            </a:r>
          </a:p>
          <a:p>
            <a:pPr marL="177800" indent="-177800">
              <a:spcAft>
                <a:spcPts val="600"/>
              </a:spcAft>
            </a:pPr>
            <a:r>
              <a:rPr lang="pl-PL" sz="1600" dirty="0" smtClean="0"/>
              <a:t>2)</a:t>
            </a:r>
            <a:r>
              <a:rPr lang="pl-PL" sz="1600" b="1" dirty="0" smtClean="0"/>
              <a:t> </a:t>
            </a:r>
            <a:r>
              <a:rPr lang="pl-PL" sz="1600" dirty="0" smtClean="0"/>
              <a:t>w ramach których wdraża się działania ukierunkowane na </a:t>
            </a:r>
            <a:r>
              <a:rPr lang="pl-PL" sz="1600" b="1" dirty="0" smtClean="0"/>
              <a:t>inwazyjne gatunki obce </a:t>
            </a:r>
            <a:r>
              <a:rPr lang="pl-PL" sz="1600" dirty="0" smtClean="0"/>
              <a:t>(w ramach celu 5 wspólnotowej strategii ochrony różnorodności biologicznej lub w celu łatwiejszego osiągnięcia poziomu ochrony określonego we wskaźniku 2 – Gatunki obce – dyrektywy ramowej w sprawie strategii morskiej);</a:t>
            </a:r>
          </a:p>
          <a:p>
            <a:pPr marL="177800" indent="-177800">
              <a:spcAft>
                <a:spcPts val="600"/>
              </a:spcAft>
            </a:pPr>
            <a:r>
              <a:rPr lang="pl-PL" sz="1600" dirty="0" smtClean="0"/>
              <a:t>3) ukierunkowane na </a:t>
            </a:r>
            <a:r>
              <a:rPr lang="pl-PL" sz="1600" b="1" dirty="0" smtClean="0"/>
              <a:t>gatunki zagrożone</a:t>
            </a:r>
            <a:r>
              <a:rPr lang="pl-PL" sz="1600" dirty="0" smtClean="0"/>
              <a:t>, których nie objęto załącznikami do dyrektywy siedliskowej, ale które posiadają status gatunku </a:t>
            </a:r>
            <a:r>
              <a:rPr lang="pl-PL" sz="1600" b="1" dirty="0" smtClean="0"/>
              <a:t>„zagrożonego” lub gorszy </a:t>
            </a:r>
            <a:r>
              <a:rPr lang="pl-PL" sz="1600" dirty="0" smtClean="0"/>
              <a:t>w Europejskiej Czerwonej Księdze;</a:t>
            </a:r>
          </a:p>
          <a:p>
            <a:pPr marL="177800" indent="-177800">
              <a:spcAft>
                <a:spcPts val="600"/>
              </a:spcAft>
            </a:pPr>
            <a:r>
              <a:rPr lang="pl-PL" sz="1600" dirty="0" smtClean="0"/>
              <a:t>4) </a:t>
            </a:r>
            <a:r>
              <a:rPr lang="pl-PL" sz="1600" b="1" u="sng" dirty="0" smtClean="0"/>
              <a:t>pilotażowe lub demonstracyjne, </a:t>
            </a:r>
            <a:r>
              <a:rPr lang="pl-PL" sz="1600" dirty="0" smtClean="0"/>
              <a:t>w których stosuje się innowacyjne </a:t>
            </a:r>
            <a:r>
              <a:rPr lang="pl-PL" sz="1600" b="1" dirty="0" smtClean="0"/>
              <a:t>sposoby bezpośredniego lub pośredniego finansowania;</a:t>
            </a:r>
          </a:p>
          <a:p>
            <a:pPr marL="177800" indent="-177800">
              <a:spcAft>
                <a:spcPts val="600"/>
              </a:spcAft>
            </a:pPr>
            <a:r>
              <a:rPr lang="pl-PL" sz="1600" b="1" dirty="0" smtClean="0"/>
              <a:t>5) </a:t>
            </a:r>
            <a:r>
              <a:rPr lang="pl-PL" sz="1600" b="1" u="sng" dirty="0" smtClean="0"/>
              <a:t>pilotażowe lub demonstracyjne</a:t>
            </a:r>
            <a:r>
              <a:rPr lang="pl-PL" sz="1600" dirty="0" smtClean="0"/>
              <a:t>, w ramach których </a:t>
            </a:r>
            <a:r>
              <a:rPr lang="pl-PL" sz="1600" b="1" u="sng" dirty="0" smtClean="0"/>
              <a:t>testuje się</a:t>
            </a:r>
            <a:r>
              <a:rPr lang="pl-PL" sz="1600" dirty="0" smtClean="0"/>
              <a:t>, a następnie realizuje </a:t>
            </a:r>
            <a:r>
              <a:rPr lang="pl-PL" sz="1600" b="1" dirty="0" smtClean="0"/>
              <a:t>działania związane z zieloną infrastrukturą.</a:t>
            </a:r>
            <a:endParaRPr lang="pl-PL" sz="1600" dirty="0" smtClean="0"/>
          </a:p>
          <a:p>
            <a:pPr marL="177800" indent="-177800">
              <a:spcAft>
                <a:spcPts val="600"/>
              </a:spcAft>
            </a:pPr>
            <a:endParaRPr lang="pl-PL" sz="1400" dirty="0" smtClean="0"/>
          </a:p>
        </p:txBody>
      </p:sp>
    </p:spTree>
    <p:extLst>
      <p:ext uri="{BB962C8B-B14F-4D97-AF65-F5344CB8AC3E}">
        <p14:creationId xmlns:p14="http://schemas.microsoft.com/office/powerpoint/2010/main" val="332365062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ole tekstowe 34"/>
          <p:cNvSpPr txBox="1"/>
          <p:nvPr/>
        </p:nvSpPr>
        <p:spPr>
          <a:xfrm>
            <a:off x="1205372" y="404664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cap="small" dirty="0" smtClean="0">
                <a:solidFill>
                  <a:schemeClr val="accent3">
                    <a:lumMod val="50000"/>
                  </a:schemeClr>
                </a:solidFill>
              </a:rPr>
              <a:t>LIFE na rzecz środowiska</a:t>
            </a:r>
            <a:endParaRPr lang="pl-PL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2" name="pole tekstowe 31"/>
          <p:cNvSpPr txBox="1"/>
          <p:nvPr/>
        </p:nvSpPr>
        <p:spPr>
          <a:xfrm>
            <a:off x="539552" y="1124744"/>
            <a:ext cx="86044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12700">
              <a:buAutoNum type="arabicPeriod"/>
            </a:pPr>
            <a:r>
              <a:rPr lang="pl-PL" sz="2000" b="1" i="1" dirty="0" smtClean="0"/>
              <a:t>PODPROGRAM DZIAŁAŃ NA RZECZ ŚRODOWISKA</a:t>
            </a:r>
          </a:p>
          <a:p>
            <a:pPr marL="342900" indent="-342900"/>
            <a:endParaRPr lang="pl-PL" sz="800" dirty="0" smtClean="0"/>
          </a:p>
          <a:p>
            <a:r>
              <a:rPr lang="pl-PL" b="1" dirty="0" smtClean="0"/>
              <a:t>1.3 Obszar priorytetowy: Zarządzanie w zakresie środowiska i informowanie</a:t>
            </a:r>
          </a:p>
          <a:p>
            <a:pPr marL="266700">
              <a:spcAft>
                <a:spcPts val="600"/>
              </a:spcAft>
            </a:pPr>
            <a:r>
              <a:rPr lang="pl-PL" sz="800" b="1" dirty="0" smtClean="0"/>
              <a:t> </a:t>
            </a:r>
            <a:r>
              <a:rPr lang="pl-PL" b="1" i="1" dirty="0" smtClean="0"/>
              <a:t>Kampanie informacyjne, komunikacyjne i zwiększające poziom świadomości</a:t>
            </a:r>
          </a:p>
          <a:p>
            <a:pPr marL="266700">
              <a:spcAft>
                <a:spcPts val="600"/>
              </a:spcAft>
            </a:pPr>
            <a:r>
              <a:rPr lang="pl-PL" b="1" u="sng" dirty="0" smtClean="0">
                <a:solidFill>
                  <a:schemeClr val="accent3">
                    <a:lumMod val="50000"/>
                  </a:schemeClr>
                </a:solidFill>
              </a:rPr>
              <a:t>Przyroda i różnorodność biologiczna</a:t>
            </a:r>
          </a:p>
          <a:p>
            <a:pPr marL="266700">
              <a:spcAft>
                <a:spcPts val="600"/>
              </a:spcAft>
            </a:pPr>
            <a:r>
              <a:rPr lang="pl-PL" dirty="0" smtClean="0"/>
              <a:t>projekty</a:t>
            </a:r>
            <a:r>
              <a:rPr lang="pl-PL" b="1" dirty="0" smtClean="0"/>
              <a:t> </a:t>
            </a:r>
            <a:r>
              <a:rPr lang="pl-PL" dirty="0" smtClean="0"/>
              <a:t>priorytetowe:</a:t>
            </a:r>
          </a:p>
          <a:p>
            <a:pPr marL="444500" indent="-177800">
              <a:spcAft>
                <a:spcPts val="600"/>
              </a:spcAft>
            </a:pPr>
            <a:r>
              <a:rPr lang="pl-PL" sz="1600" dirty="0" smtClean="0"/>
              <a:t>1. Krajowe lub ponadnarodowe kampanie podnoszące poziom świadomości społecznej w zakresie programu </a:t>
            </a:r>
            <a:r>
              <a:rPr lang="pl-PL" sz="1600" b="1" dirty="0" smtClean="0"/>
              <a:t>Natura 2000</a:t>
            </a:r>
            <a:r>
              <a:rPr lang="pl-PL" sz="1600" dirty="0" smtClean="0"/>
              <a:t>;</a:t>
            </a:r>
          </a:p>
          <a:p>
            <a:pPr marL="444500" indent="-177800"/>
            <a:r>
              <a:rPr lang="pl-PL" sz="1600" dirty="0" smtClean="0"/>
              <a:t>2. Kampanie podnoszące poziom wiedzy o </a:t>
            </a:r>
            <a:r>
              <a:rPr lang="pl-PL" sz="1600" b="1" dirty="0" smtClean="0"/>
              <a:t>dużych ssakach drapieżnych </a:t>
            </a:r>
            <a:r>
              <a:rPr lang="pl-PL" sz="1600" dirty="0" smtClean="0"/>
              <a:t>na poziomie populacji właściwego gatunku;</a:t>
            </a:r>
          </a:p>
          <a:p>
            <a:pPr marL="444500" indent="-177800"/>
            <a:r>
              <a:rPr lang="pl-PL" sz="1600" dirty="0" smtClean="0"/>
              <a:t>3. Krajowe lub ponadnarodowe kampanie informacyjne i podnoszące poziom świadomości w zakresie wspólnotowej </a:t>
            </a:r>
            <a:r>
              <a:rPr lang="pl-PL" sz="1600" b="1" dirty="0" smtClean="0"/>
              <a:t>strategii ochrony różnorodności biologicznej;</a:t>
            </a:r>
          </a:p>
          <a:p>
            <a:pPr marL="444500" indent="-177800"/>
            <a:r>
              <a:rPr lang="pl-PL" sz="1600" dirty="0" smtClean="0"/>
              <a:t>4. Krajowe i ponadnarodowe kampanie podnoszące poziom wiedzy o </a:t>
            </a:r>
            <a:r>
              <a:rPr lang="pl-PL" sz="1600" b="1" dirty="0" smtClean="0"/>
              <a:t>inwazyjnych gatunkach obcych;</a:t>
            </a:r>
            <a:r>
              <a:rPr lang="pl-PL" sz="1600" dirty="0" smtClean="0"/>
              <a:t> </a:t>
            </a:r>
          </a:p>
          <a:p>
            <a:pPr marL="444500" indent="-177800"/>
            <a:r>
              <a:rPr lang="pl-PL" sz="1600" dirty="0" smtClean="0"/>
              <a:t>5. Kampanie podnoszące poziom świadomości, dotyczące </a:t>
            </a:r>
            <a:r>
              <a:rPr lang="pl-PL" sz="1600" b="1" dirty="0" smtClean="0"/>
              <a:t>zielonej infrastruktury;</a:t>
            </a:r>
          </a:p>
          <a:p>
            <a:pPr marL="444500" indent="-177800"/>
            <a:endParaRPr lang="pl-PL" sz="1600" b="1" dirty="0" smtClean="0"/>
          </a:p>
          <a:p>
            <a:pPr marL="444500" indent="-177800"/>
            <a:endParaRPr lang="pl-PL" sz="1600" b="1" dirty="0" smtClean="0"/>
          </a:p>
          <a:p>
            <a:pPr marL="444500" indent="-177800"/>
            <a:endParaRPr lang="pl-PL" sz="1600" b="1" dirty="0" smtClean="0"/>
          </a:p>
          <a:p>
            <a:pPr marL="444500" indent="-177800"/>
            <a:endParaRPr lang="pl-PL" sz="1600" b="1" dirty="0" smtClean="0"/>
          </a:p>
          <a:p>
            <a:pPr marL="444500" indent="-177800"/>
            <a:endParaRPr lang="pl-PL" sz="1600" dirty="0" smtClean="0"/>
          </a:p>
          <a:p>
            <a:pPr marL="444500" indent="-177800"/>
            <a:endParaRPr lang="pl-PL" sz="1600" dirty="0" smtClean="0"/>
          </a:p>
        </p:txBody>
      </p:sp>
    </p:spTree>
    <p:extLst>
      <p:ext uri="{BB962C8B-B14F-4D97-AF65-F5344CB8AC3E}">
        <p14:creationId xmlns:p14="http://schemas.microsoft.com/office/powerpoint/2010/main" val="237456929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ole tekstowe 34"/>
          <p:cNvSpPr txBox="1"/>
          <p:nvPr/>
        </p:nvSpPr>
        <p:spPr>
          <a:xfrm>
            <a:off x="1043608" y="404664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cap="small" dirty="0" smtClean="0">
                <a:solidFill>
                  <a:schemeClr val="accent3">
                    <a:lumMod val="50000"/>
                  </a:schemeClr>
                </a:solidFill>
              </a:rPr>
              <a:t>LIFE na rzecz środowiska</a:t>
            </a:r>
            <a:endParaRPr lang="pl-PL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2" name="pole tekstowe 31"/>
          <p:cNvSpPr txBox="1"/>
          <p:nvPr/>
        </p:nvSpPr>
        <p:spPr>
          <a:xfrm>
            <a:off x="395536" y="1357298"/>
            <a:ext cx="8568952" cy="654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12700">
              <a:buAutoNum type="arabicPeriod"/>
            </a:pPr>
            <a:r>
              <a:rPr lang="pl-PL" sz="2000" b="1" i="1" dirty="0" smtClean="0"/>
              <a:t>PODPROGRAM DZIAŁAŃ NA RZECZ ŚRODOWISKA</a:t>
            </a:r>
          </a:p>
          <a:p>
            <a:pPr marL="342900" indent="-342900"/>
            <a:endParaRPr lang="pl-PL" sz="800" dirty="0" smtClean="0"/>
          </a:p>
          <a:p>
            <a:r>
              <a:rPr lang="pl-PL" b="1" dirty="0" smtClean="0"/>
              <a:t>1.3 Obszar priorytetowy: Zarządzanie w zakresie środowiska i informowanie</a:t>
            </a:r>
          </a:p>
          <a:p>
            <a:pPr marL="266700">
              <a:spcAft>
                <a:spcPts val="600"/>
              </a:spcAft>
            </a:pPr>
            <a:r>
              <a:rPr lang="pl-PL" sz="800" b="1" dirty="0" smtClean="0"/>
              <a:t> </a:t>
            </a:r>
            <a:r>
              <a:rPr lang="pl-PL" b="1" i="1" dirty="0" smtClean="0"/>
              <a:t>Działania wspierające skuteczny proces kontroli, a także środki wspierania </a:t>
            </a:r>
            <a:r>
              <a:rPr lang="pl-PL" b="1" dirty="0" smtClean="0"/>
              <a:t>zgodności</a:t>
            </a:r>
            <a:r>
              <a:rPr lang="pl-PL" dirty="0" smtClean="0"/>
              <a:t> </a:t>
            </a:r>
          </a:p>
          <a:p>
            <a:pPr marL="266700">
              <a:spcAft>
                <a:spcPts val="1200"/>
              </a:spcAft>
            </a:pPr>
            <a:r>
              <a:rPr lang="pl-PL" b="1" dirty="0" smtClean="0"/>
              <a:t>obszary tematyczne: </a:t>
            </a:r>
            <a:r>
              <a:rPr lang="pl-PL" dirty="0" smtClean="0"/>
              <a:t>Egzekwowanie, inspekcje i nadzór; </a:t>
            </a:r>
            <a:r>
              <a:rPr lang="pl-PL" b="1" u="sng" dirty="0" smtClean="0">
                <a:solidFill>
                  <a:schemeClr val="accent3">
                    <a:lumMod val="50000"/>
                  </a:schemeClr>
                </a:solidFill>
              </a:rPr>
              <a:t>Wymiana najlepszych praktyk</a:t>
            </a:r>
            <a:r>
              <a:rPr lang="pl-PL" dirty="0" smtClean="0"/>
              <a:t>, Wspieranie pozasądowej drogi rozstrzygania sporów</a:t>
            </a:r>
          </a:p>
          <a:p>
            <a:pPr marL="266700">
              <a:spcAft>
                <a:spcPts val="600"/>
              </a:spcAft>
            </a:pPr>
            <a:r>
              <a:rPr lang="pl-PL" b="1" u="sng" dirty="0" smtClean="0">
                <a:solidFill>
                  <a:schemeClr val="accent3">
                    <a:lumMod val="50000"/>
                  </a:schemeClr>
                </a:solidFill>
              </a:rPr>
              <a:t>Przyroda i różnorodność biologiczna</a:t>
            </a:r>
          </a:p>
          <a:p>
            <a:pPr marL="444500" indent="-177800"/>
            <a:r>
              <a:rPr lang="pl-PL" dirty="0" smtClean="0"/>
              <a:t>projekty</a:t>
            </a:r>
            <a:r>
              <a:rPr lang="pl-PL" b="1" dirty="0" smtClean="0"/>
              <a:t> </a:t>
            </a:r>
            <a:r>
              <a:rPr lang="pl-PL" dirty="0" smtClean="0"/>
              <a:t>priorytetowe: </a:t>
            </a:r>
          </a:p>
          <a:p>
            <a:pPr marL="444500" indent="-177800"/>
            <a:r>
              <a:rPr lang="pl-PL" dirty="0" smtClean="0"/>
              <a:t>1. wspierające wymianę najlepszych praktyk i rozwój umiejętności </a:t>
            </a:r>
            <a:r>
              <a:rPr lang="pl-PL" b="1" dirty="0" smtClean="0"/>
              <a:t>osób zarządzających obszarem objętym Natura 2000</a:t>
            </a:r>
            <a:r>
              <a:rPr lang="pl-PL" dirty="0" smtClean="0"/>
              <a:t>, zgodne z zaleceniami nowych seminariów biogeograficznych Natura 2000.</a:t>
            </a:r>
          </a:p>
          <a:p>
            <a:pPr marL="444500" indent="-177800"/>
            <a:r>
              <a:rPr lang="pl-PL" dirty="0" smtClean="0"/>
              <a:t>2. ukierunkowane na rozwój </a:t>
            </a:r>
            <a:r>
              <a:rPr lang="pl-PL" b="1" dirty="0" smtClean="0"/>
              <a:t>sieci wolontariuszy </a:t>
            </a:r>
            <a:r>
              <a:rPr lang="pl-PL" dirty="0" smtClean="0"/>
              <a:t>i wspieranie ich roli w celu zapewnienia ich długotrwałego wkładu w aktywne zarządzanie siecią Natura 2000.</a:t>
            </a:r>
          </a:p>
          <a:p>
            <a:pPr marL="444500" indent="-177800"/>
            <a:r>
              <a:rPr lang="pl-PL" dirty="0" smtClean="0"/>
              <a:t>(…)</a:t>
            </a:r>
          </a:p>
          <a:p>
            <a:pPr marL="444500" indent="-177800"/>
            <a:r>
              <a:rPr lang="pl-PL" dirty="0" smtClean="0"/>
              <a:t>5. Wymiana wiedzy i dobrych praktyk w zakresie </a:t>
            </a:r>
            <a:r>
              <a:rPr lang="pl-PL" b="1" dirty="0" smtClean="0"/>
              <a:t>zielonych zamówień publicznych </a:t>
            </a:r>
            <a:r>
              <a:rPr lang="pl-PL" dirty="0" smtClean="0"/>
              <a:t>między organami publicznymi (…).</a:t>
            </a:r>
          </a:p>
          <a:p>
            <a:pPr marL="266700">
              <a:spcAft>
                <a:spcPts val="600"/>
              </a:spcAft>
            </a:pPr>
            <a:endParaRPr lang="pl-PL" dirty="0" smtClean="0"/>
          </a:p>
          <a:p>
            <a:pPr marL="444500" indent="-177800"/>
            <a:endParaRPr lang="pl-PL" sz="1600" b="1" dirty="0" smtClean="0"/>
          </a:p>
          <a:p>
            <a:pPr marL="444500" indent="-177800"/>
            <a:endParaRPr lang="pl-PL" sz="1600" b="1" dirty="0" smtClean="0"/>
          </a:p>
          <a:p>
            <a:pPr marL="444500" indent="-177800"/>
            <a:endParaRPr lang="pl-PL" sz="1600" b="1" dirty="0" smtClean="0"/>
          </a:p>
          <a:p>
            <a:pPr marL="444500" indent="-177800"/>
            <a:endParaRPr lang="pl-PL" sz="1600" b="1" dirty="0" smtClean="0"/>
          </a:p>
          <a:p>
            <a:pPr marL="444500" indent="-177800"/>
            <a:endParaRPr lang="pl-PL" sz="1600" dirty="0" smtClean="0"/>
          </a:p>
          <a:p>
            <a:pPr marL="444500" indent="-177800"/>
            <a:endParaRPr lang="pl-PL" sz="1600" dirty="0" smtClean="0"/>
          </a:p>
        </p:txBody>
      </p:sp>
    </p:spTree>
    <p:extLst>
      <p:ext uri="{BB962C8B-B14F-4D97-AF65-F5344CB8AC3E}">
        <p14:creationId xmlns:p14="http://schemas.microsoft.com/office/powerpoint/2010/main" val="71606850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ole tekstowe 34"/>
          <p:cNvSpPr txBox="1"/>
          <p:nvPr/>
        </p:nvSpPr>
        <p:spPr>
          <a:xfrm>
            <a:off x="1619672" y="476672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cap="small" dirty="0" smtClean="0">
                <a:solidFill>
                  <a:schemeClr val="accent3">
                    <a:lumMod val="50000"/>
                  </a:schemeClr>
                </a:solidFill>
              </a:rPr>
              <a:t>LIFE na rzecz </a:t>
            </a:r>
            <a:r>
              <a:rPr lang="pl-PL" sz="2600" b="1" cap="small" dirty="0" smtClean="0">
                <a:solidFill>
                  <a:schemeClr val="accent3">
                    <a:lumMod val="50000"/>
                  </a:schemeClr>
                </a:solidFill>
              </a:rPr>
              <a:t>KLIMATU</a:t>
            </a:r>
            <a:endParaRPr lang="pl-PL" sz="2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2" name="pole tekstowe 31"/>
          <p:cNvSpPr txBox="1"/>
          <p:nvPr/>
        </p:nvSpPr>
        <p:spPr>
          <a:xfrm>
            <a:off x="683568" y="1484784"/>
            <a:ext cx="8856984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12700"/>
            <a:r>
              <a:rPr lang="pl-PL" b="1" i="1" dirty="0" smtClean="0"/>
              <a:t>2. PODPROGRAM DZIAŁAŃ NA RZECZ KLIMATU</a:t>
            </a:r>
          </a:p>
          <a:p>
            <a:pPr marL="342900" indent="12700"/>
            <a:endParaRPr lang="pl-PL" b="1" i="1" dirty="0" smtClean="0"/>
          </a:p>
          <a:p>
            <a:r>
              <a:rPr lang="pl-PL" b="1" dirty="0" smtClean="0"/>
              <a:t>2.1 Obszar priorytetowy: </a:t>
            </a:r>
            <a:r>
              <a:rPr lang="pl-PL" b="1" dirty="0" smtClean="0">
                <a:ea typeface="Calibri"/>
                <a:cs typeface="Times New Roman"/>
              </a:rPr>
              <a:t>Łagodzenie skutków zmiany klimatu</a:t>
            </a:r>
          </a:p>
          <a:p>
            <a:endParaRPr lang="pl-PL" b="1" dirty="0" smtClean="0">
              <a:ea typeface="Calibri"/>
              <a:cs typeface="Times New Roman"/>
            </a:endParaRPr>
          </a:p>
          <a:p>
            <a:r>
              <a:rPr lang="pl-PL" dirty="0" smtClean="0">
                <a:ea typeface="Calibri"/>
                <a:cs typeface="Times New Roman"/>
              </a:rPr>
              <a:t>Wspieranie synergii</a:t>
            </a:r>
            <a:r>
              <a:rPr lang="en-US" dirty="0" smtClean="0">
                <a:ea typeface="Calibri"/>
                <a:cs typeface="Times New Roman"/>
              </a:rPr>
              <a:t> </a:t>
            </a:r>
            <a:r>
              <a:rPr lang="pl-PL" dirty="0" smtClean="0">
                <a:ea typeface="Calibri"/>
                <a:cs typeface="Times New Roman"/>
              </a:rPr>
              <a:t>pomiędzy działaniami na rzecz środowiska i klimatu związanymi z rolnictwem, leśnictwem i ochroną gleb</a:t>
            </a:r>
            <a:r>
              <a:rPr lang="en-US" dirty="0" smtClean="0">
                <a:ea typeface="Calibri"/>
                <a:cs typeface="Times New Roman"/>
              </a:rPr>
              <a:t> </a:t>
            </a:r>
            <a:r>
              <a:rPr lang="pl-PL" dirty="0" smtClean="0">
                <a:ea typeface="Calibri"/>
                <a:cs typeface="Times New Roman"/>
              </a:rPr>
              <a:t>(„zielony sektor”), w tym monitoring</a:t>
            </a:r>
            <a:endParaRPr lang="en-US" dirty="0" smtClean="0">
              <a:ea typeface="Calibri"/>
              <a:cs typeface="Times New Roman"/>
            </a:endParaRPr>
          </a:p>
          <a:p>
            <a:endParaRPr lang="pl-PL" b="1" dirty="0" smtClean="0">
              <a:cs typeface="Times New Roman"/>
            </a:endParaRPr>
          </a:p>
          <a:p>
            <a:r>
              <a:rPr lang="pl-PL" b="1" dirty="0" smtClean="0"/>
              <a:t>2.2 Obszar priorytetowy: </a:t>
            </a:r>
            <a:r>
              <a:rPr lang="pl-PL" b="1" dirty="0" smtClean="0">
                <a:ea typeface="Calibri"/>
                <a:cs typeface="Times New Roman"/>
              </a:rPr>
              <a:t>Dostosowywanie się do skutków zmiany klimatu</a:t>
            </a:r>
          </a:p>
          <a:p>
            <a:endParaRPr lang="pl-PL" b="1" dirty="0" smtClean="0">
              <a:ea typeface="Calibri"/>
              <a:cs typeface="Times New Roman"/>
            </a:endParaRPr>
          </a:p>
          <a:p>
            <a:r>
              <a:rPr lang="pl-PL" dirty="0" smtClean="0">
                <a:ea typeface="Calibri"/>
                <a:cs typeface="Times New Roman"/>
              </a:rPr>
              <a:t>Wspieranie kluczowych zagadnień międzysektorowych</a:t>
            </a:r>
            <a:r>
              <a:rPr lang="en-US" dirty="0" smtClean="0">
                <a:ea typeface="Calibri"/>
                <a:cs typeface="Times New Roman"/>
              </a:rPr>
              <a:t>,  </a:t>
            </a:r>
            <a:r>
              <a:rPr lang="pl-PL" dirty="0" err="1" smtClean="0">
                <a:ea typeface="Calibri"/>
                <a:cs typeface="Times New Roman"/>
              </a:rPr>
              <a:t>międzyreg</a:t>
            </a:r>
            <a:r>
              <a:rPr lang="en-US" dirty="0" err="1" smtClean="0">
                <a:ea typeface="Calibri"/>
                <a:cs typeface="Times New Roman"/>
              </a:rPr>
              <a:t>ional</a:t>
            </a:r>
            <a:r>
              <a:rPr lang="pl-PL" dirty="0" err="1" smtClean="0">
                <a:ea typeface="Calibri"/>
                <a:cs typeface="Times New Roman"/>
              </a:rPr>
              <a:t>nych</a:t>
            </a:r>
            <a:r>
              <a:rPr lang="en-US" dirty="0" smtClean="0">
                <a:ea typeface="Calibri"/>
                <a:cs typeface="Times New Roman"/>
              </a:rPr>
              <a:t> </a:t>
            </a:r>
            <a:r>
              <a:rPr lang="pl-PL" dirty="0" smtClean="0">
                <a:ea typeface="Calibri"/>
                <a:cs typeface="Times New Roman"/>
              </a:rPr>
              <a:t>i/lub</a:t>
            </a:r>
            <a:r>
              <a:rPr lang="en-US" dirty="0" smtClean="0">
                <a:ea typeface="Calibri"/>
                <a:cs typeface="Times New Roman"/>
              </a:rPr>
              <a:t> </a:t>
            </a:r>
            <a:r>
              <a:rPr lang="pl-PL" dirty="0" smtClean="0">
                <a:ea typeface="Calibri"/>
                <a:cs typeface="Times New Roman"/>
              </a:rPr>
              <a:t>międzynarodowych</a:t>
            </a:r>
            <a:r>
              <a:rPr lang="en-US" dirty="0" smtClean="0">
                <a:ea typeface="Calibri"/>
                <a:cs typeface="Times New Roman"/>
              </a:rPr>
              <a:t>.  </a:t>
            </a:r>
            <a:r>
              <a:rPr lang="pl-PL" dirty="0" smtClean="0">
                <a:ea typeface="Calibri"/>
                <a:cs typeface="Times New Roman"/>
              </a:rPr>
              <a:t>Szczególnie projekty demonstracyjne i z możliwością  ich powielania, takie jak zielona infrastruktura i podejście </a:t>
            </a:r>
            <a:r>
              <a:rPr lang="pl-PL" dirty="0" err="1" smtClean="0">
                <a:ea typeface="Calibri"/>
                <a:cs typeface="Times New Roman"/>
              </a:rPr>
              <a:t>ekosystemowe</a:t>
            </a:r>
            <a:r>
              <a:rPr lang="pl-PL" dirty="0" smtClean="0">
                <a:ea typeface="Calibri"/>
                <a:cs typeface="Times New Roman"/>
              </a:rPr>
              <a:t> do adaptacji</a:t>
            </a:r>
            <a:r>
              <a:rPr lang="en-US" dirty="0" smtClean="0">
                <a:ea typeface="Calibri"/>
                <a:cs typeface="Times New Roman"/>
              </a:rPr>
              <a:t> </a:t>
            </a:r>
            <a:r>
              <a:rPr lang="pl-PL" dirty="0" smtClean="0">
                <a:ea typeface="Calibri"/>
                <a:cs typeface="Times New Roman"/>
              </a:rPr>
              <a:t>oraz projekty promujące innowacyjne technologie</a:t>
            </a:r>
            <a:endParaRPr lang="en-US" dirty="0" smtClean="0">
              <a:ea typeface="Calibri"/>
              <a:cs typeface="Times New Roman"/>
            </a:endParaRPr>
          </a:p>
          <a:p>
            <a:r>
              <a:rPr lang="pl-PL" b="1" dirty="0" smtClean="0"/>
              <a:t> </a:t>
            </a:r>
          </a:p>
          <a:p>
            <a:r>
              <a:rPr lang="pl-PL" b="1" dirty="0" smtClean="0"/>
              <a:t>2.3 Obszar priorytetowy: </a:t>
            </a:r>
            <a:r>
              <a:rPr lang="pl-PL" b="1" dirty="0" smtClean="0">
                <a:ea typeface="Calibri"/>
                <a:cs typeface="Times New Roman"/>
              </a:rPr>
              <a:t>Zarządzanie i informacja w zakresie klimatu</a:t>
            </a:r>
            <a:r>
              <a:rPr lang="en-US" b="1" dirty="0" smtClean="0">
                <a:ea typeface="Calibri"/>
                <a:cs typeface="Times New Roman"/>
              </a:rPr>
              <a:t> </a:t>
            </a:r>
            <a:endParaRPr lang="pl-PL" b="1" dirty="0" smtClean="0">
              <a:ea typeface="Calibri"/>
              <a:cs typeface="Times New Roman"/>
            </a:endParaRPr>
          </a:p>
          <a:p>
            <a:endParaRPr lang="pl-PL" b="1" dirty="0" smtClean="0">
              <a:ea typeface="Calibri"/>
              <a:cs typeface="Times New Roman"/>
            </a:endParaRPr>
          </a:p>
          <a:p>
            <a:r>
              <a:rPr lang="pl-PL" dirty="0" smtClean="0">
                <a:ea typeface="Calibri"/>
                <a:cs typeface="Times New Roman"/>
              </a:rPr>
              <a:t>Wspieranie obszarów 2.1 i 2.2</a:t>
            </a:r>
          </a:p>
          <a:p>
            <a:endParaRPr lang="pl-PL" sz="2000" b="1" dirty="0" smtClean="0">
              <a:ea typeface="Calibri"/>
              <a:cs typeface="Times New Roman"/>
            </a:endParaRPr>
          </a:p>
          <a:p>
            <a:endParaRPr lang="pl-PL" sz="2000" b="1" dirty="0" smtClean="0"/>
          </a:p>
          <a:p>
            <a:pPr marL="342900" indent="12700"/>
            <a:endParaRPr lang="pl-PL" sz="2000" b="1" i="1" dirty="0" smtClean="0"/>
          </a:p>
          <a:p>
            <a:pPr marL="342900" indent="12700"/>
            <a:endParaRPr lang="pl-PL" sz="1600" dirty="0" smtClean="0"/>
          </a:p>
          <a:p>
            <a:pPr marL="266700">
              <a:spcAft>
                <a:spcPts val="600"/>
              </a:spcAft>
            </a:pPr>
            <a:endParaRPr lang="pl-PL" dirty="0" smtClean="0"/>
          </a:p>
          <a:p>
            <a:pPr marL="533400" indent="-177800">
              <a:lnSpc>
                <a:spcPct val="150000"/>
              </a:lnSpc>
              <a:tabLst>
                <a:tab pos="361950" algn="l"/>
              </a:tabLst>
            </a:pPr>
            <a:endParaRPr lang="pl-PL" sz="1400" dirty="0" smtClean="0"/>
          </a:p>
        </p:txBody>
      </p:sp>
    </p:spTree>
    <p:extLst>
      <p:ext uri="{BB962C8B-B14F-4D97-AF65-F5344CB8AC3E}">
        <p14:creationId xmlns:p14="http://schemas.microsoft.com/office/powerpoint/2010/main" val="199544804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ole tekstowe 28"/>
          <p:cNvSpPr txBox="1"/>
          <p:nvPr/>
        </p:nvSpPr>
        <p:spPr>
          <a:xfrm>
            <a:off x="1432396" y="476672"/>
            <a:ext cx="6418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cap="small" dirty="0" smtClean="0">
                <a:solidFill>
                  <a:schemeClr val="accent3">
                    <a:lumMod val="50000"/>
                  </a:schemeClr>
                </a:solidFill>
              </a:rPr>
              <a:t>Program LIFE</a:t>
            </a:r>
            <a:endParaRPr lang="pl-PL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3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55650" y="1557338"/>
            <a:ext cx="7772400" cy="2952750"/>
          </a:xfrm>
        </p:spPr>
        <p:txBody>
          <a:bodyPr/>
          <a:lstStyle/>
          <a:p>
            <a:pPr algn="ctr" eaLnBrk="1" hangingPunct="1"/>
            <a:r>
              <a:rPr lang="pl-PL" altLang="pl-PL" sz="4400" b="1" dirty="0" smtClean="0">
                <a:latin typeface="Arial" pitchFamily="34" charset="0"/>
              </a:rPr>
              <a:t>Rola </a:t>
            </a:r>
            <a:r>
              <a:rPr lang="pl-PL" altLang="pl-PL" sz="4400" b="1" dirty="0" err="1" smtClean="0">
                <a:latin typeface="Arial" pitchFamily="34" charset="0"/>
              </a:rPr>
              <a:t>NFOŚiGW</a:t>
            </a:r>
            <a:endParaRPr lang="pl-PL" altLang="pl-PL" sz="4400" b="1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09735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ole tekstowe 28"/>
          <p:cNvSpPr txBox="1"/>
          <p:nvPr/>
        </p:nvSpPr>
        <p:spPr>
          <a:xfrm>
            <a:off x="1222388" y="548680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altLang="pl-PL" sz="32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</a:rPr>
              <a:t>Rola </a:t>
            </a:r>
            <a:r>
              <a:rPr lang="pl-PL" altLang="pl-PL" sz="32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</a:rPr>
              <a:t>NFOŚiGW</a:t>
            </a:r>
            <a:endParaRPr lang="pl-PL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285750" y="3071813"/>
            <a:ext cx="8291513" cy="1928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0850" indent="-450850">
              <a:lnSpc>
                <a:spcPct val="80000"/>
              </a:lnSpc>
            </a:pPr>
            <a:r>
              <a:rPr lang="pl-PL" altLang="pl-PL" sz="2400" dirty="0" smtClean="0"/>
              <a:t>Informowanie;</a:t>
            </a:r>
          </a:p>
          <a:p>
            <a:pPr marL="450850" indent="-450850">
              <a:lnSpc>
                <a:spcPct val="80000"/>
              </a:lnSpc>
            </a:pPr>
            <a:endParaRPr lang="pl-PL" altLang="pl-PL" sz="2400" dirty="0" smtClean="0"/>
          </a:p>
          <a:p>
            <a:pPr marL="450850" indent="-450850">
              <a:lnSpc>
                <a:spcPct val="80000"/>
              </a:lnSpc>
            </a:pPr>
            <a:r>
              <a:rPr lang="pl-PL" altLang="pl-PL" sz="2400" dirty="0" smtClean="0"/>
              <a:t>Szkolenie i konsultowanie;</a:t>
            </a:r>
          </a:p>
          <a:p>
            <a:pPr marL="450850" indent="-450850">
              <a:lnSpc>
                <a:spcPct val="80000"/>
              </a:lnSpc>
            </a:pPr>
            <a:endParaRPr lang="pl-PL" altLang="pl-PL" sz="2400" dirty="0" smtClean="0"/>
          </a:p>
          <a:p>
            <a:pPr marL="450850" indent="-450850">
              <a:lnSpc>
                <a:spcPct val="80000"/>
              </a:lnSpc>
            </a:pPr>
            <a:r>
              <a:rPr lang="pl-PL" altLang="pl-PL" sz="2400" dirty="0" smtClean="0"/>
              <a:t>Dofinansowanie (unikalny system w Europie); </a:t>
            </a:r>
          </a:p>
          <a:p>
            <a:pPr marL="450850" indent="-450850">
              <a:lnSpc>
                <a:spcPct val="80000"/>
              </a:lnSpc>
            </a:pPr>
            <a:endParaRPr lang="pl-PL" altLang="pl-PL" sz="800" dirty="0" smtClean="0"/>
          </a:p>
          <a:p>
            <a:pPr marL="450850" indent="-450850">
              <a:lnSpc>
                <a:spcPct val="80000"/>
              </a:lnSpc>
              <a:buFontTx/>
              <a:buNone/>
            </a:pPr>
            <a:endParaRPr lang="pl-PL" altLang="pl-PL" sz="900" dirty="0" smtClean="0"/>
          </a:p>
          <a:p>
            <a:pPr marL="450850" indent="-450850">
              <a:lnSpc>
                <a:spcPct val="80000"/>
              </a:lnSpc>
              <a:buFontTx/>
              <a:buNone/>
            </a:pPr>
            <a:endParaRPr lang="pl-PL" altLang="pl-PL" sz="800" dirty="0" smtClean="0"/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214313" y="1714500"/>
            <a:ext cx="84248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l-PL" altLang="pl-PL" sz="2800" dirty="0">
                <a:latin typeface="Verdana" pitchFamily="34" charset="0"/>
              </a:rPr>
              <a:t>Pomoc w aplikowaniu o środki </a:t>
            </a:r>
            <a:r>
              <a:rPr lang="pl-PL" altLang="pl-PL" sz="2800" dirty="0" smtClean="0">
                <a:latin typeface="Verdana" pitchFamily="34" charset="0"/>
              </a:rPr>
              <a:t>LIFE </a:t>
            </a:r>
            <a:r>
              <a:rPr lang="pl-PL" altLang="pl-PL" sz="2800" dirty="0">
                <a:latin typeface="Verdana" pitchFamily="34" charset="0"/>
              </a:rPr>
              <a:t>i we wdrażaniu projektów </a:t>
            </a:r>
            <a:r>
              <a:rPr lang="pl-PL" altLang="pl-PL" sz="2800" dirty="0" smtClean="0">
                <a:latin typeface="Verdana" pitchFamily="34" charset="0"/>
              </a:rPr>
              <a:t>LIFE </a:t>
            </a:r>
            <a:r>
              <a:rPr lang="pl-PL" altLang="pl-PL" sz="2800" dirty="0">
                <a:latin typeface="Verdana" pitchFamily="34" charset="0"/>
              </a:rPr>
              <a:t>w Polsce </a:t>
            </a:r>
          </a:p>
        </p:txBody>
      </p:sp>
    </p:spTree>
    <p:extLst>
      <p:ext uri="{BB962C8B-B14F-4D97-AF65-F5344CB8AC3E}">
        <p14:creationId xmlns:p14="http://schemas.microsoft.com/office/powerpoint/2010/main" val="276320749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357174"/>
            <a:ext cx="778720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Dofinansowanie NFOŚiGW </a:t>
            </a:r>
            <a:r>
              <a:rPr lang="pl-PL" dirty="0" smtClean="0">
                <a:solidFill>
                  <a:schemeClr val="accent3">
                    <a:lumMod val="50000"/>
                  </a:schemeClr>
                </a:solidFill>
              </a:rPr>
              <a:t>- beneficjenci</a:t>
            </a:r>
            <a:endParaRPr lang="pl-PL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916832"/>
            <a:ext cx="7920880" cy="4525963"/>
          </a:xfrm>
        </p:spPr>
        <p:txBody>
          <a:bodyPr>
            <a:normAutofit/>
          </a:bodyPr>
          <a:lstStyle/>
          <a:p>
            <a:pPr algn="l"/>
            <a:r>
              <a:rPr lang="pl-PL" sz="2400" b="1" dirty="0" err="1"/>
              <a:t>NFOŚiGW</a:t>
            </a:r>
            <a:r>
              <a:rPr lang="pl-PL" sz="2400" b="1" dirty="0"/>
              <a:t> </a:t>
            </a:r>
            <a:r>
              <a:rPr lang="pl-PL" sz="2400" dirty="0"/>
              <a:t>– podmioty które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400" dirty="0"/>
              <a:t>uzyskają dofinansowanie ze środków KE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400" dirty="0"/>
              <a:t>realizują projekt na terenie Rzeczpospolitej Polskiej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400" dirty="0"/>
              <a:t>są beneficjentami koordynującymi </a:t>
            </a:r>
            <a:r>
              <a:rPr lang="pl-PL" sz="2400" dirty="0" smtClean="0"/>
              <a:t>projektów krajowych lub </a:t>
            </a:r>
            <a:r>
              <a:rPr lang="pl-PL" sz="2400" dirty="0" err="1"/>
              <a:t>współbeneficjentami</a:t>
            </a:r>
            <a:r>
              <a:rPr lang="pl-PL" sz="2400" dirty="0"/>
              <a:t> międzynarodowych projektów </a:t>
            </a:r>
            <a:r>
              <a:rPr lang="pl-PL" sz="2400" dirty="0" smtClean="0"/>
              <a:t>LIFE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400" dirty="0" err="1" smtClean="0"/>
              <a:t>współbeneficjenci</a:t>
            </a:r>
            <a:r>
              <a:rPr lang="pl-PL" sz="2400" dirty="0" smtClean="0"/>
              <a:t> </a:t>
            </a:r>
            <a:r>
              <a:rPr lang="pl-PL" sz="2400" dirty="0"/>
              <a:t>projektów międzynarodowych uzyskują dofinansowanie jedynie na realizację zakresu działań realizowanych na terenie RP</a:t>
            </a:r>
          </a:p>
        </p:txBody>
      </p:sp>
    </p:spTree>
    <p:extLst>
      <p:ext uri="{BB962C8B-B14F-4D97-AF65-F5344CB8AC3E}">
        <p14:creationId xmlns:p14="http://schemas.microsoft.com/office/powerpoint/2010/main" val="33468445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chemeClr val="accent3">
                    <a:lumMod val="50000"/>
                  </a:schemeClr>
                </a:solidFill>
              </a:rPr>
              <a:t>Budżet programu priorytetowego </a:t>
            </a:r>
            <a:br>
              <a:rPr lang="pl-PL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pl-PL" sz="3100" dirty="0" smtClean="0">
                <a:solidFill>
                  <a:schemeClr val="accent3">
                    <a:lumMod val="50000"/>
                  </a:schemeClr>
                </a:solidFill>
              </a:rPr>
              <a:t>(wg stanu na 2015 r.)</a:t>
            </a:r>
            <a:endParaRPr lang="pl-PL" sz="31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/>
          </p:nvPr>
        </p:nvGraphicFramePr>
        <p:xfrm>
          <a:off x="611560" y="1600200"/>
          <a:ext cx="6984776" cy="3917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2880320"/>
                <a:gridCol w="2808312"/>
              </a:tblGrid>
              <a:tr h="391703">
                <a:tc>
                  <a:txBody>
                    <a:bodyPr/>
                    <a:lstStyle/>
                    <a:p>
                      <a:r>
                        <a:rPr lang="pl-PL" dirty="0" smtClean="0"/>
                        <a:t>Rok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Dotacja [mln PLN]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Pożyczka [mln PLN]</a:t>
                      </a:r>
                      <a:endParaRPr lang="pl-PL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91703">
                <a:tc>
                  <a:txBody>
                    <a:bodyPr/>
                    <a:lstStyle/>
                    <a:p>
                      <a:r>
                        <a:rPr lang="pl-PL" dirty="0" smtClean="0"/>
                        <a:t>2015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30 410,00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7 462,40</a:t>
                      </a:r>
                      <a:endParaRPr lang="pl-P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91703">
                <a:tc>
                  <a:txBody>
                    <a:bodyPr/>
                    <a:lstStyle/>
                    <a:p>
                      <a:r>
                        <a:rPr lang="pl-PL" dirty="0" smtClean="0"/>
                        <a:t>2016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27 275,00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11 454,60</a:t>
                      </a:r>
                      <a:endParaRPr lang="pl-P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91703">
                <a:tc>
                  <a:txBody>
                    <a:bodyPr/>
                    <a:lstStyle/>
                    <a:p>
                      <a:r>
                        <a:rPr lang="pl-PL" dirty="0" smtClean="0"/>
                        <a:t>2017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28 135,00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10 408,00</a:t>
                      </a:r>
                      <a:endParaRPr lang="pl-P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91703">
                <a:tc>
                  <a:txBody>
                    <a:bodyPr/>
                    <a:lstStyle/>
                    <a:p>
                      <a:r>
                        <a:rPr lang="pl-PL" dirty="0" smtClean="0"/>
                        <a:t>2018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27 180,00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9 556,00</a:t>
                      </a:r>
                      <a:endParaRPr lang="pl-P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91703">
                <a:tc>
                  <a:txBody>
                    <a:bodyPr/>
                    <a:lstStyle/>
                    <a:p>
                      <a:r>
                        <a:rPr lang="pl-PL" dirty="0" smtClean="0"/>
                        <a:t>2019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29 000,00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14 095,00</a:t>
                      </a:r>
                      <a:endParaRPr lang="pl-P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91703">
                <a:tc>
                  <a:txBody>
                    <a:bodyPr/>
                    <a:lstStyle/>
                    <a:p>
                      <a:r>
                        <a:rPr lang="pl-PL" dirty="0" smtClean="0"/>
                        <a:t>2020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29 000,00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15 655,00</a:t>
                      </a:r>
                      <a:endParaRPr lang="pl-P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91703">
                <a:tc>
                  <a:txBody>
                    <a:bodyPr/>
                    <a:lstStyle/>
                    <a:p>
                      <a:r>
                        <a:rPr lang="pl-PL" dirty="0" smtClean="0"/>
                        <a:t>2021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29 000,00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12 842,00</a:t>
                      </a:r>
                      <a:endParaRPr lang="pl-P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91703">
                <a:tc>
                  <a:txBody>
                    <a:bodyPr/>
                    <a:lstStyle/>
                    <a:p>
                      <a:r>
                        <a:rPr lang="pl-PL" dirty="0" smtClean="0"/>
                        <a:t>2022-2024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0,00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38 527,00</a:t>
                      </a:r>
                      <a:endParaRPr lang="pl-P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91703">
                <a:tc>
                  <a:txBody>
                    <a:bodyPr/>
                    <a:lstStyle/>
                    <a:p>
                      <a:r>
                        <a:rPr lang="pl-PL" b="1" dirty="0" smtClean="0"/>
                        <a:t>Razem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smtClean="0"/>
                        <a:t>200 000,00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120 000,00</a:t>
                      </a:r>
                      <a:endParaRPr lang="pl-PL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024048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dirty="0" smtClean="0"/>
              <a:t>Podstawy - NFOŚiGW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pl-PL" sz="2800" dirty="0" smtClean="0"/>
              <a:t>program </a:t>
            </a:r>
            <a:r>
              <a:rPr lang="pl-PL" sz="2800" dirty="0"/>
              <a:t>priorytetowy „Współfinansowanie programu LIFE</a:t>
            </a:r>
            <a:r>
              <a:rPr lang="pl-PL" sz="2800" dirty="0" smtClean="0"/>
              <a:t>” Część 2)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pl-PL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800" dirty="0" smtClean="0"/>
              <a:t>pomoc kontekstowa w Generatorze Wniosków </a:t>
            </a:r>
            <a:br>
              <a:rPr lang="pl-PL" sz="2800" dirty="0" smtClean="0"/>
            </a:br>
            <a:r>
              <a:rPr lang="pl-PL" sz="2800" dirty="0" smtClean="0"/>
              <a:t>o Dofinansowanie 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pl-PL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800" dirty="0"/>
              <a:t>przykładowe </a:t>
            </a:r>
            <a:r>
              <a:rPr lang="pl-PL" sz="2800" dirty="0" smtClean="0"/>
              <a:t>wnioski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83849168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Diagram 40"/>
          <p:cNvGraphicFramePr/>
          <p:nvPr>
            <p:extLst>
              <p:ext uri="{D42A27DB-BD31-4B8C-83A1-F6EECF244321}">
                <p14:modId xmlns:p14="http://schemas.microsoft.com/office/powerpoint/2010/main" val="136151003"/>
              </p:ext>
            </p:extLst>
          </p:nvPr>
        </p:nvGraphicFramePr>
        <p:xfrm>
          <a:off x="-494848" y="770754"/>
          <a:ext cx="576064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2" name="pole tekstowe 41"/>
          <p:cNvSpPr txBox="1"/>
          <p:nvPr/>
        </p:nvSpPr>
        <p:spPr>
          <a:xfrm>
            <a:off x="5292080" y="1556792"/>
            <a:ext cx="38519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LIFE+</a:t>
            </a:r>
          </a:p>
          <a:p>
            <a:r>
              <a:rPr lang="pl-PL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pl-PL" sz="1600" dirty="0" smtClean="0"/>
              <a:t>I komponent- przyroda i różnorodność 	  	     biologiczna </a:t>
            </a:r>
          </a:p>
          <a:p>
            <a:endParaRPr lang="pl-PL" sz="1000" dirty="0" smtClean="0"/>
          </a:p>
          <a:p>
            <a:r>
              <a:rPr lang="pl-PL" sz="1600" dirty="0" smtClean="0"/>
              <a:t>II komponent- polityka i zarządzanie              	  	      w zakresie środowiska  </a:t>
            </a:r>
          </a:p>
          <a:p>
            <a:endParaRPr lang="pl-PL" sz="1000" dirty="0" smtClean="0"/>
          </a:p>
          <a:p>
            <a:r>
              <a:rPr lang="pl-PL" sz="1600" dirty="0" smtClean="0"/>
              <a:t>III komponent- informacja i komunikacja </a:t>
            </a:r>
          </a:p>
          <a:p>
            <a:endParaRPr lang="pl-PL" dirty="0" smtClean="0"/>
          </a:p>
          <a:p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 </a:t>
            </a:r>
          </a:p>
          <a:p>
            <a:endParaRPr lang="pl-PL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/>
            <a:r>
              <a:rPr lang="pl-PL" sz="1600" dirty="0" smtClean="0"/>
              <a:t>1. podprogram działań na rzecz środowiska</a:t>
            </a:r>
          </a:p>
          <a:p>
            <a:pPr marL="342900" indent="-342900"/>
            <a:endParaRPr lang="pl-PL" sz="1000" dirty="0" smtClean="0"/>
          </a:p>
          <a:p>
            <a:r>
              <a:rPr lang="pl-PL" sz="1600" dirty="0" smtClean="0"/>
              <a:t>2. podprogram działań na rzecz klimatu</a:t>
            </a:r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25" name="pole tekstowe 24"/>
          <p:cNvSpPr txBox="1"/>
          <p:nvPr/>
        </p:nvSpPr>
        <p:spPr>
          <a:xfrm>
            <a:off x="1979712" y="332656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cap="small" dirty="0" smtClean="0">
                <a:solidFill>
                  <a:schemeClr val="accent3">
                    <a:lumMod val="50000"/>
                  </a:schemeClr>
                </a:solidFill>
              </a:rPr>
              <a:t>LIFE wczoraj… LIFE dziś</a:t>
            </a:r>
            <a:endParaRPr lang="pl-PL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9685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Intensywność dofinansowania bezzwrotnego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err="1"/>
              <a:t>NFOŚiGW</a:t>
            </a:r>
            <a:endParaRPr lang="pl-PL" b="1" dirty="0"/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do 30% KK (dofinansowanie </a:t>
            </a:r>
            <a:r>
              <a:rPr lang="pl-PL" dirty="0" err="1"/>
              <a:t>NFOŚiGW</a:t>
            </a:r>
            <a:r>
              <a:rPr lang="pl-PL" dirty="0"/>
              <a:t> + </a:t>
            </a:r>
            <a:r>
              <a:rPr lang="pl-PL" dirty="0" smtClean="0"/>
              <a:t>KE  </a:t>
            </a:r>
            <a:r>
              <a:rPr lang="pl-PL" dirty="0"/>
              <a:t>≤ 90% KK)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do 15% KK (dofinansowanie </a:t>
            </a:r>
            <a:r>
              <a:rPr lang="pl-PL" dirty="0" err="1"/>
              <a:t>NFOŚiGW</a:t>
            </a:r>
            <a:r>
              <a:rPr lang="pl-PL" dirty="0"/>
              <a:t> + KE </a:t>
            </a:r>
            <a:r>
              <a:rPr lang="pl-PL" dirty="0" smtClean="0"/>
              <a:t>≤ </a:t>
            </a:r>
            <a:r>
              <a:rPr lang="pl-PL" dirty="0"/>
              <a:t>75% KK) dla spółek prawa handlowego i osób fizycznych prowadzących działalność gosp.</a:t>
            </a:r>
          </a:p>
          <a:p>
            <a:r>
              <a:rPr lang="pl-PL" i="1" dirty="0"/>
              <a:t>wyjątki: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i="1" dirty="0"/>
              <a:t>do 35% KK (dofinansowanie </a:t>
            </a:r>
            <a:r>
              <a:rPr lang="pl-PL" i="1" dirty="0" err="1"/>
              <a:t>NFOŚiGW</a:t>
            </a:r>
            <a:r>
              <a:rPr lang="pl-PL" i="1" dirty="0"/>
              <a:t> + KE ≤ 95% kk) </a:t>
            </a:r>
            <a:r>
              <a:rPr lang="pl-PL" i="1" dirty="0" smtClean="0"/>
              <a:t>- gatunki </a:t>
            </a:r>
            <a:r>
              <a:rPr lang="pl-PL" i="1" dirty="0"/>
              <a:t>i siedliska priorytetowe / zielone gminy / partnerstwo podmiotów sektora finansów publicznych </a:t>
            </a:r>
            <a:r>
              <a:rPr lang="pl-PL" i="1" dirty="0" smtClean="0"/>
              <a:t>i</a:t>
            </a:r>
            <a:r>
              <a:rPr lang="pl-PL" i="1" dirty="0"/>
              <a:t> spółek prawa handlowego lub osób fizycznych prowadzących działalność </a:t>
            </a:r>
            <a:r>
              <a:rPr lang="pl-PL" i="1" dirty="0" smtClean="0"/>
              <a:t>gospodarczą</a:t>
            </a:r>
            <a:endParaRPr lang="pl-PL" i="1" dirty="0"/>
          </a:p>
          <a:p>
            <a:pPr>
              <a:buFont typeface="Arial" panose="020B0604020202020204" pitchFamily="34" charset="0"/>
              <a:buChar char="•"/>
            </a:pPr>
            <a:r>
              <a:rPr lang="pl-PL" i="1" dirty="0"/>
              <a:t>do 40% kk - państwowe jednostki budżetowe w projektach, w których państwowa jednostka budżetowa pełni rolę Beneficjenta koordynującego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08741" y="6253486"/>
            <a:ext cx="786452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99438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971600" y="2708920"/>
            <a:ext cx="7200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4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</a:rPr>
              <a:t>Skąd czerpać informacje?</a:t>
            </a:r>
            <a:endParaRPr kumimoji="0" lang="pl-PL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735288" y="620688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cap="small" dirty="0" smtClean="0"/>
              <a:t>Program LIFE</a:t>
            </a:r>
            <a:endParaRPr lang="pl-PL" sz="3200" b="1" dirty="0"/>
          </a:p>
        </p:txBody>
      </p:sp>
    </p:spTree>
    <p:extLst>
      <p:ext uri="{BB962C8B-B14F-4D97-AF65-F5344CB8AC3E}">
        <p14:creationId xmlns:p14="http://schemas.microsoft.com/office/powerpoint/2010/main" val="425781297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7624" y="378864"/>
            <a:ext cx="7615262" cy="928694"/>
          </a:xfrm>
        </p:spPr>
        <p:txBody>
          <a:bodyPr>
            <a:normAutofit fontScale="90000"/>
          </a:bodyPr>
          <a:lstStyle/>
          <a:p>
            <a:r>
              <a:rPr lang="pl-PL" altLang="pl-PL" dirty="0" smtClean="0"/>
              <a:t/>
            </a:r>
            <a:br>
              <a:rPr lang="pl-PL" altLang="pl-PL" dirty="0" smtClean="0"/>
            </a:br>
            <a:r>
              <a:rPr lang="pl-PL" altLang="pl-PL" dirty="0" smtClean="0"/>
              <a:t/>
            </a:r>
            <a:br>
              <a:rPr lang="pl-PL" altLang="pl-PL" dirty="0" smtClean="0"/>
            </a:br>
            <a:r>
              <a:rPr lang="pl-PL" altLang="pl-PL" sz="4400" dirty="0" smtClean="0">
                <a:solidFill>
                  <a:schemeClr val="accent3">
                    <a:lumMod val="75000"/>
                  </a:schemeClr>
                </a:solidFill>
              </a:rPr>
              <a:t>Skąd </a:t>
            </a:r>
            <a:r>
              <a:rPr lang="pl-PL" altLang="pl-PL" sz="4400" dirty="0">
                <a:solidFill>
                  <a:schemeClr val="accent3">
                    <a:lumMod val="75000"/>
                  </a:schemeClr>
                </a:solidFill>
              </a:rPr>
              <a:t>czerpać informacje?</a:t>
            </a:r>
            <a:r>
              <a:rPr lang="pl-PL" altLang="pl-PL" dirty="0"/>
              <a:t/>
            </a:r>
            <a:br>
              <a:rPr lang="pl-PL" altLang="pl-PL" dirty="0"/>
            </a:br>
            <a:r>
              <a:rPr lang="pl-PL" altLang="pl-PL" sz="3100" b="0" i="1" dirty="0" smtClean="0"/>
              <a:t>www.nfosigw.gov.pl/life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grpSp>
        <p:nvGrpSpPr>
          <p:cNvPr id="24" name="Grupa 23"/>
          <p:cNvGrpSpPr/>
          <p:nvPr/>
        </p:nvGrpSpPr>
        <p:grpSpPr>
          <a:xfrm>
            <a:off x="334523" y="1097324"/>
            <a:ext cx="8820472" cy="5352146"/>
            <a:chOff x="-17206" y="548680"/>
            <a:chExt cx="9161206" cy="5574329"/>
          </a:xfrm>
        </p:grpSpPr>
        <p:pic>
          <p:nvPicPr>
            <p:cNvPr id="25" name="Picture 8" descr="Screen Shot 2015-05-24 at 18.43.53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0112" y="548680"/>
              <a:ext cx="3431257" cy="2721076"/>
            </a:xfrm>
            <a:prstGeom prst="rect">
              <a:avLst/>
            </a:prstGeom>
          </p:spPr>
        </p:pic>
        <p:grpSp>
          <p:nvGrpSpPr>
            <p:cNvPr id="26" name="Grupa 25"/>
            <p:cNvGrpSpPr/>
            <p:nvPr/>
          </p:nvGrpSpPr>
          <p:grpSpPr>
            <a:xfrm>
              <a:off x="-17206" y="1258878"/>
              <a:ext cx="9161206" cy="4864131"/>
              <a:chOff x="-17206" y="1258878"/>
              <a:chExt cx="9161206" cy="4864131"/>
            </a:xfrm>
          </p:grpSpPr>
          <p:pic>
            <p:nvPicPr>
              <p:cNvPr id="27" name="Picture 11" descr="Screen Shot 2015-05-24 at 18.44.24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20" y="3429000"/>
                <a:ext cx="2448272" cy="2694009"/>
              </a:xfrm>
              <a:prstGeom prst="rect">
                <a:avLst/>
              </a:prstGeom>
            </p:spPr>
          </p:pic>
          <p:pic>
            <p:nvPicPr>
              <p:cNvPr id="28" name="Picture 10" descr="Screen Shot 2015-05-24 at 18.43.21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11760" y="2852936"/>
                <a:ext cx="3419872" cy="3024811"/>
              </a:xfrm>
              <a:prstGeom prst="rect">
                <a:avLst/>
              </a:prstGeom>
            </p:spPr>
          </p:pic>
          <p:pic>
            <p:nvPicPr>
              <p:cNvPr id="29" name="Picture 6" descr="Screen Shot 2015-05-24 at 18.42.41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89402" y="3284984"/>
                <a:ext cx="3754598" cy="2088232"/>
              </a:xfrm>
              <a:prstGeom prst="rect">
                <a:avLst/>
              </a:prstGeom>
            </p:spPr>
          </p:pic>
          <p:pic>
            <p:nvPicPr>
              <p:cNvPr id="30" name="Picture 9" descr="Screen Shot 2015-05-24 at 18.42.18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9632" y="1340768"/>
                <a:ext cx="4248472" cy="2806496"/>
              </a:xfrm>
              <a:prstGeom prst="rect">
                <a:avLst/>
              </a:prstGeom>
            </p:spPr>
          </p:pic>
          <p:pic>
            <p:nvPicPr>
              <p:cNvPr id="31" name="Picture 5" descr="Screen Shot 2015-05-24 at 18.44.52.png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7206" y="1258878"/>
                <a:ext cx="2553675" cy="230425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40920357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dirty="0">
                <a:solidFill>
                  <a:schemeClr val="accent3">
                    <a:lumMod val="75000"/>
                  </a:schemeClr>
                </a:solidFill>
              </a:rPr>
              <a:t>Skąd czerpać informacje</a:t>
            </a:r>
            <a:r>
              <a:rPr lang="pl-PL" altLang="pl-PL" dirty="0" smtClean="0">
                <a:solidFill>
                  <a:schemeClr val="accent3">
                    <a:lumMod val="75000"/>
                  </a:schemeClr>
                </a:solidFill>
              </a:rPr>
              <a:t>?</a:t>
            </a:r>
            <a:endParaRPr lang="pl-PL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4" name="Grupa 3"/>
          <p:cNvGrpSpPr/>
          <p:nvPr/>
        </p:nvGrpSpPr>
        <p:grpSpPr>
          <a:xfrm>
            <a:off x="683568" y="1100242"/>
            <a:ext cx="8277225" cy="5315069"/>
            <a:chOff x="673224" y="1190506"/>
            <a:chExt cx="8277225" cy="5315069"/>
          </a:xfrm>
        </p:grpSpPr>
        <p:sp>
          <p:nvSpPr>
            <p:cNvPr id="5" name="Rectangle 2"/>
            <p:cNvSpPr txBox="1">
              <a:spLocks noChangeArrowheads="1"/>
            </p:cNvSpPr>
            <p:nvPr/>
          </p:nvSpPr>
          <p:spPr>
            <a:xfrm>
              <a:off x="673224" y="1190506"/>
              <a:ext cx="8277225" cy="9001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lnSpcReduction="1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pl-PL" sz="2800" i="1" dirty="0" smtClean="0"/>
            </a:p>
            <a:p>
              <a:r>
                <a:rPr lang="pl-PL" sz="2800" i="1" dirty="0" smtClean="0"/>
                <a:t>http</a:t>
              </a:r>
              <a:r>
                <a:rPr lang="pl-PL" sz="2800" i="1" dirty="0"/>
                <a:t>://ec.europa.eu/environment/life</a:t>
              </a:r>
              <a:r>
                <a:rPr lang="pl-PL" sz="2800" dirty="0"/>
                <a:t>/</a:t>
              </a:r>
            </a:p>
            <a:p>
              <a:endParaRPr lang="en-GB" altLang="pl-PL" sz="2800" dirty="0" smtClean="0">
                <a:solidFill>
                  <a:srgbClr val="C00000"/>
                </a:solidFill>
              </a:endParaRPr>
            </a:p>
          </p:txBody>
        </p:sp>
        <p:pic>
          <p:nvPicPr>
            <p:cNvPr id="6" name="Picture 15" descr="39.gi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2286000"/>
              <a:ext cx="3714750" cy="268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4" descr="38.gi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3810000"/>
              <a:ext cx="2971800" cy="2141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6" descr="40.gif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2438400"/>
              <a:ext cx="2057400" cy="406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7" descr="41.gif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0" y="1905000"/>
              <a:ext cx="1354138" cy="1928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8" descr="42.gif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1981200"/>
              <a:ext cx="1524000" cy="158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9547388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rostokąt 63"/>
          <p:cNvSpPr/>
          <p:nvPr/>
        </p:nvSpPr>
        <p:spPr>
          <a:xfrm>
            <a:off x="6191673" y="5445224"/>
            <a:ext cx="45719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6" name="Prostokąt 65"/>
          <p:cNvSpPr/>
          <p:nvPr/>
        </p:nvSpPr>
        <p:spPr>
          <a:xfrm>
            <a:off x="7991873" y="5517232"/>
            <a:ext cx="45719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8" name="Prostokąt 67"/>
          <p:cNvSpPr/>
          <p:nvPr/>
        </p:nvSpPr>
        <p:spPr>
          <a:xfrm>
            <a:off x="5327577" y="5517232"/>
            <a:ext cx="45719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2128332" y="375318"/>
            <a:ext cx="8172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pl-PL" altLang="pl-PL" sz="36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Baza danych o projektach</a:t>
            </a:r>
            <a:endParaRPr lang="pl-PL" altLang="pl-PL" sz="36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10289"/>
            <a:ext cx="8496037" cy="5747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957635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rostokąt 63"/>
          <p:cNvSpPr/>
          <p:nvPr/>
        </p:nvSpPr>
        <p:spPr>
          <a:xfrm>
            <a:off x="6191250" y="5445125"/>
            <a:ext cx="46038" cy="12239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6" name="Prostokąt 65"/>
          <p:cNvSpPr/>
          <p:nvPr/>
        </p:nvSpPr>
        <p:spPr>
          <a:xfrm>
            <a:off x="7991475" y="5516563"/>
            <a:ext cx="46038" cy="1225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8" name="Prostokąt 67"/>
          <p:cNvSpPr/>
          <p:nvPr/>
        </p:nvSpPr>
        <p:spPr>
          <a:xfrm>
            <a:off x="5327650" y="5516563"/>
            <a:ext cx="46038" cy="1225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7" name="Prostokąt 66"/>
          <p:cNvSpPr/>
          <p:nvPr/>
        </p:nvSpPr>
        <p:spPr>
          <a:xfrm>
            <a:off x="8916988" y="5516563"/>
            <a:ext cx="46037" cy="1225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3" name="Prostokąt 42"/>
          <p:cNvSpPr/>
          <p:nvPr/>
        </p:nvSpPr>
        <p:spPr>
          <a:xfrm>
            <a:off x="8027988" y="5589588"/>
            <a:ext cx="936625" cy="647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0728" name="Rectangle 12"/>
          <p:cNvSpPr>
            <a:spLocks noChangeArrowheads="1"/>
          </p:cNvSpPr>
          <p:nvPr/>
        </p:nvSpPr>
        <p:spPr bwMode="auto">
          <a:xfrm>
            <a:off x="1979835" y="463574"/>
            <a:ext cx="5040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pl-PL" altLang="pl-PL" sz="36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Najbliższy nabór LIFE</a:t>
            </a:r>
          </a:p>
        </p:txBody>
      </p:sp>
      <p:pic>
        <p:nvPicPr>
          <p:cNvPr id="3072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90436"/>
            <a:ext cx="8496943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pole tekstowe 31"/>
          <p:cNvSpPr txBox="1">
            <a:spLocks noChangeArrowheads="1"/>
          </p:cNvSpPr>
          <p:nvPr/>
        </p:nvSpPr>
        <p:spPr bwMode="auto">
          <a:xfrm>
            <a:off x="0" y="3810337"/>
            <a:ext cx="6516215" cy="329320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3600" dirty="0">
                <a:latin typeface="Calibri" pitchFamily="34" charset="0"/>
              </a:rPr>
              <a:t>Połowa </a:t>
            </a:r>
            <a:r>
              <a:rPr lang="pl-PL" sz="3600" dirty="0" smtClean="0">
                <a:latin typeface="Calibri" pitchFamily="34" charset="0"/>
              </a:rPr>
              <a:t>2016 </a:t>
            </a:r>
            <a:r>
              <a:rPr lang="pl-PL" sz="3600" dirty="0">
                <a:latin typeface="Calibri" pitchFamily="34" charset="0"/>
              </a:rPr>
              <a:t>r</a:t>
            </a:r>
            <a:r>
              <a:rPr lang="pl-PL" sz="3600" dirty="0" smtClean="0">
                <a:latin typeface="Calibri" pitchFamily="34" charset="0"/>
              </a:rPr>
              <a:t>. </a:t>
            </a:r>
            <a:r>
              <a:rPr lang="pl-PL" sz="3600" dirty="0" smtClean="0">
                <a:latin typeface="Calibri" pitchFamily="34" charset="0"/>
              </a:rPr>
              <a:t>– ogłoszenie KE?</a:t>
            </a:r>
            <a:endParaRPr lang="pl-PL" sz="3600" dirty="0" smtClean="0">
              <a:latin typeface="Calibri" pitchFamily="34" charset="0"/>
            </a:endParaRPr>
          </a:p>
          <a:p>
            <a:pPr algn="ctr"/>
            <a:r>
              <a:rPr lang="pl-PL" sz="3600" dirty="0" smtClean="0">
                <a:latin typeface="Calibri" pitchFamily="34" charset="0"/>
              </a:rPr>
              <a:t>Wrzesień – koniec </a:t>
            </a:r>
            <a:r>
              <a:rPr lang="pl-PL" sz="3600" dirty="0" smtClean="0">
                <a:latin typeface="Calibri" pitchFamily="34" charset="0"/>
              </a:rPr>
              <a:t>naboru KE?</a:t>
            </a:r>
          </a:p>
          <a:p>
            <a:pPr algn="ctr"/>
            <a:endParaRPr lang="pl-PL" sz="3600" dirty="0" smtClean="0">
              <a:latin typeface="Calibri" pitchFamily="34" charset="0"/>
            </a:endParaRPr>
          </a:p>
          <a:p>
            <a:pPr algn="ctr"/>
            <a:r>
              <a:rPr lang="pl-PL" sz="2000" dirty="0" smtClean="0">
                <a:latin typeface="Calibri" pitchFamily="34" charset="0"/>
              </a:rPr>
              <a:t>Współfinansowanie ze środków NFOŚiGW ok. 2 miesiące wcześniej</a:t>
            </a:r>
            <a:endParaRPr lang="pl-PL" sz="2000" dirty="0">
              <a:latin typeface="Calibri" pitchFamily="34" charset="0"/>
            </a:endParaRPr>
          </a:p>
          <a:p>
            <a:pPr algn="ctr"/>
            <a:r>
              <a:rPr lang="pl-PL" sz="6000" dirty="0">
                <a:latin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903986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rostokąt 67"/>
          <p:cNvSpPr/>
          <p:nvPr/>
        </p:nvSpPr>
        <p:spPr>
          <a:xfrm>
            <a:off x="5327577" y="5517232"/>
            <a:ext cx="45719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6" name="pole tekstowe 45"/>
          <p:cNvSpPr txBox="1"/>
          <p:nvPr/>
        </p:nvSpPr>
        <p:spPr>
          <a:xfrm>
            <a:off x="2735288" y="476672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cap="small" dirty="0" smtClean="0"/>
              <a:t>Więcej informacji…</a:t>
            </a:r>
          </a:p>
        </p:txBody>
      </p:sp>
      <p:sp>
        <p:nvSpPr>
          <p:cNvPr id="48" name="pole tekstowe 47"/>
          <p:cNvSpPr txBox="1"/>
          <p:nvPr/>
        </p:nvSpPr>
        <p:spPr>
          <a:xfrm>
            <a:off x="2123728" y="1772816"/>
            <a:ext cx="33593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i="1" dirty="0" smtClean="0"/>
              <a:t>http://ec.europa.eu/environment/life/</a:t>
            </a:r>
            <a:endParaRPr lang="pl-PL" sz="1600" dirty="0"/>
          </a:p>
        </p:txBody>
      </p:sp>
      <p:sp>
        <p:nvSpPr>
          <p:cNvPr id="49" name="pole tekstowe 48"/>
          <p:cNvSpPr txBox="1"/>
          <p:nvPr/>
        </p:nvSpPr>
        <p:spPr>
          <a:xfrm>
            <a:off x="2048916" y="3068960"/>
            <a:ext cx="28264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i="1" dirty="0" smtClean="0"/>
              <a:t>http://www.nfosigw.gov.pl/life/</a:t>
            </a:r>
            <a:endParaRPr lang="pl-PL" sz="1600" i="1" dirty="0"/>
          </a:p>
        </p:txBody>
      </p:sp>
      <p:sp>
        <p:nvSpPr>
          <p:cNvPr id="50" name="pole tekstowe 49"/>
          <p:cNvSpPr txBox="1"/>
          <p:nvPr/>
        </p:nvSpPr>
        <p:spPr>
          <a:xfrm>
            <a:off x="827584" y="2060848"/>
            <a:ext cx="5957528" cy="9265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b="1" dirty="0" smtClean="0"/>
              <a:t>Krajowy Punkt Kontaktowy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Narodowy Fundusz Ochrony Środowiska i Gospodarki Wodnej</a:t>
            </a:r>
            <a:endParaRPr lang="pl-PL" dirty="0"/>
          </a:p>
        </p:txBody>
      </p:sp>
      <p:sp>
        <p:nvSpPr>
          <p:cNvPr id="52" name="pole tekstowe 51"/>
          <p:cNvSpPr txBox="1"/>
          <p:nvPr/>
        </p:nvSpPr>
        <p:spPr>
          <a:xfrm>
            <a:off x="827584" y="1340768"/>
            <a:ext cx="2811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/>
              <a:t>Komisja Europejska- LIFE</a:t>
            </a:r>
            <a:endParaRPr lang="pl-PL" sz="2000" b="1" dirty="0"/>
          </a:p>
        </p:txBody>
      </p:sp>
      <p:sp>
        <p:nvSpPr>
          <p:cNvPr id="78" name="Prostokąt 77"/>
          <p:cNvSpPr/>
          <p:nvPr/>
        </p:nvSpPr>
        <p:spPr>
          <a:xfrm>
            <a:off x="3203848" y="3489090"/>
            <a:ext cx="28803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i="1" u="sng" dirty="0" smtClean="0"/>
              <a:t>Wydział ds. Programu LIFE</a:t>
            </a:r>
          </a:p>
          <a:p>
            <a:pPr algn="ctr"/>
            <a:r>
              <a:rPr lang="pl-PL" sz="1600" dirty="0" smtClean="0"/>
              <a:t>life@nfosigw.gov.pl</a:t>
            </a:r>
          </a:p>
          <a:p>
            <a:pPr algn="ctr"/>
            <a:endParaRPr lang="pl-PL" sz="1200" b="1" dirty="0" smtClean="0"/>
          </a:p>
          <a:p>
            <a:pPr algn="ctr"/>
            <a:r>
              <a:rPr lang="pl-PL" sz="1600" b="1" dirty="0" smtClean="0"/>
              <a:t>projekty przyrodnicze</a:t>
            </a:r>
            <a:r>
              <a:rPr lang="pl-PL" sz="1600" dirty="0" smtClean="0"/>
              <a:t>  </a:t>
            </a:r>
            <a:br>
              <a:rPr lang="pl-PL" sz="1600" dirty="0" smtClean="0"/>
            </a:br>
            <a:r>
              <a:rPr lang="pl-PL" sz="1600" dirty="0" smtClean="0"/>
              <a:t>tel. (22) 45-90-167</a:t>
            </a:r>
          </a:p>
          <a:p>
            <a:pPr algn="ctr"/>
            <a:endParaRPr lang="pl-PL" sz="1200" b="1" dirty="0" smtClean="0"/>
          </a:p>
          <a:p>
            <a:pPr algn="ctr"/>
            <a:r>
              <a:rPr lang="pl-PL" sz="1600" b="1" dirty="0" smtClean="0"/>
              <a:t>projekty środowiskowe</a:t>
            </a:r>
            <a:r>
              <a:rPr lang="pl-PL" sz="1600" dirty="0" smtClean="0"/>
              <a:t> </a:t>
            </a:r>
            <a:br>
              <a:rPr lang="pl-PL" sz="1600" dirty="0" smtClean="0"/>
            </a:br>
            <a:r>
              <a:rPr lang="pl-PL" sz="1600" dirty="0" smtClean="0"/>
              <a:t>tel. (22) 45-90-435, -471</a:t>
            </a:r>
          </a:p>
          <a:p>
            <a:pPr algn="ctr"/>
            <a:endParaRPr lang="pl-PL" sz="1200" b="1" dirty="0" smtClean="0"/>
          </a:p>
          <a:p>
            <a:pPr algn="ctr"/>
            <a:r>
              <a:rPr lang="pl-PL" sz="1600" b="1" dirty="0" smtClean="0"/>
              <a:t>projekty informacyjne</a:t>
            </a:r>
            <a:r>
              <a:rPr lang="pl-PL" sz="1600" dirty="0" smtClean="0"/>
              <a:t> </a:t>
            </a:r>
            <a:br>
              <a:rPr lang="pl-PL" sz="1600" dirty="0" smtClean="0"/>
            </a:br>
            <a:r>
              <a:rPr lang="pl-PL" sz="1600" dirty="0" smtClean="0"/>
              <a:t>tel. (22) 45-90-257, -167, -444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400679929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2786058"/>
            <a:ext cx="8229600" cy="685792"/>
          </a:xfrm>
        </p:spPr>
        <p:txBody>
          <a:bodyPr>
            <a:noAutofit/>
          </a:bodyPr>
          <a:lstStyle/>
          <a:p>
            <a:pPr algn="r"/>
            <a:r>
              <a:rPr lang="pl-PL" sz="4000" dirty="0" smtClean="0"/>
              <a:t>Dziękuję za uwagę</a:t>
            </a:r>
            <a:endParaRPr lang="pl-PL" sz="4000" dirty="0"/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214282" y="5243538"/>
            <a:ext cx="8229600" cy="685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www.nfosigw.gov.pl</a:t>
            </a:r>
            <a:endParaRPr kumimoji="0" lang="pl-PL" sz="4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214282" y="3643314"/>
            <a:ext cx="8229600" cy="13573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Ireneusz Mirowski</a:t>
            </a:r>
          </a:p>
          <a:p>
            <a:pPr marL="342900" lvl="0" indent="-342900" algn="r">
              <a:spcBef>
                <a:spcPct val="20000"/>
              </a:spcBef>
              <a:defRPr/>
            </a:pPr>
            <a:r>
              <a:rPr lang="pl-PL" sz="2000" dirty="0"/>
              <a:t>tel.: (22)45 90 </a:t>
            </a:r>
            <a:r>
              <a:rPr lang="pl-PL" sz="2000" dirty="0" smtClean="0"/>
              <a:t>167 </a:t>
            </a:r>
            <a:endParaRPr lang="pl-PL" sz="2000" dirty="0"/>
          </a:p>
          <a:p>
            <a:pPr marL="342900" indent="-342900" algn="r">
              <a:spcBef>
                <a:spcPct val="20000"/>
              </a:spcBef>
            </a:pPr>
            <a:r>
              <a:rPr lang="pl-PL" sz="2000" dirty="0"/>
              <a:t>e-mail: </a:t>
            </a:r>
            <a:r>
              <a:rPr lang="pl-PL" sz="2000" dirty="0" smtClean="0"/>
              <a:t>ireneusz.mirowski@nfosigw.gov.pl </a:t>
            </a:r>
            <a:endParaRPr lang="pl-PL" sz="2000" dirty="0"/>
          </a:p>
          <a:p>
            <a:pPr marL="342900" indent="-342900" algn="r">
              <a:spcBef>
                <a:spcPct val="20000"/>
              </a:spcBef>
            </a:pPr>
            <a:r>
              <a:rPr lang="pl-PL" sz="2400" dirty="0" smtClean="0"/>
              <a:t>l  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642910" y="4286256"/>
            <a:ext cx="8229600" cy="685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H:\Grupy\DL\FOTOLIA\fotolia_300692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1643050"/>
            <a:ext cx="1804081" cy="11874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064018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dirty="0" smtClean="0">
                <a:solidFill>
                  <a:schemeClr val="accent3">
                    <a:lumMod val="50000"/>
                  </a:schemeClr>
                </a:solidFill>
              </a:rPr>
              <a:t>Program LIFE</a:t>
            </a:r>
            <a:endParaRPr lang="pl-PL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1538" y="2780928"/>
            <a:ext cx="7615262" cy="3345235"/>
          </a:xfrm>
        </p:spPr>
        <p:txBody>
          <a:bodyPr>
            <a:normAutofit/>
          </a:bodyPr>
          <a:lstStyle/>
          <a:p>
            <a:pPr algn="ctr"/>
            <a:r>
              <a:rPr lang="pl-PL" sz="3600" dirty="0"/>
              <a:t>Informacje </a:t>
            </a:r>
            <a:r>
              <a:rPr lang="pl-PL" sz="3600" dirty="0" smtClean="0"/>
              <a:t>dodatkowe</a:t>
            </a:r>
          </a:p>
          <a:p>
            <a:pPr algn="ctr"/>
            <a:r>
              <a:rPr lang="pl-PL" sz="1600" dirty="0" smtClean="0"/>
              <a:t>Kolejne slajdy nawiązują do nadesłanych wcześniej pytań. Pełne prezentacje można znaleźć na </a:t>
            </a:r>
            <a:r>
              <a:rPr lang="pl-PL" sz="1600" dirty="0"/>
              <a:t>stronie NFOŚiGW: http://www.nfosigw.gov.pl/oferta-finansowania/srodki-zagraniczne/instrument-finansowy-life/szkolenia-i-konferencje/</a:t>
            </a:r>
          </a:p>
        </p:txBody>
      </p:sp>
    </p:spTree>
    <p:extLst>
      <p:ext uri="{BB962C8B-B14F-4D97-AF65-F5344CB8AC3E}">
        <p14:creationId xmlns:p14="http://schemas.microsoft.com/office/powerpoint/2010/main" val="2710189426"/>
      </p:ext>
    </p:extLst>
  </p:cSld>
  <p:clrMapOvr>
    <a:masterClrMapping/>
  </p:clrMapOvr>
  <p:transition spd="med"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Podstawy – KE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7584" y="1484784"/>
            <a:ext cx="7859216" cy="4525963"/>
          </a:xfrm>
        </p:spPr>
        <p:txBody>
          <a:bodyPr anchor="ctr"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pl-PL" sz="2600" dirty="0"/>
              <a:t>Rozporządzenie Parlamentu Europejskiego i Rady (UE) nr 1293/2013 </a:t>
            </a:r>
            <a:r>
              <a:rPr lang="pl-PL" sz="2600" dirty="0" smtClean="0"/>
              <a:t>w </a:t>
            </a:r>
            <a:r>
              <a:rPr lang="pl-PL" sz="2600" dirty="0"/>
              <a:t>sprawie ustanowienia programu działań na rzecz środowiska i klimatu (LIFE</a:t>
            </a:r>
            <a:r>
              <a:rPr lang="pl-PL" sz="2600" dirty="0" smtClean="0"/>
              <a:t>)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pl-PL" sz="1400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600" dirty="0" smtClean="0"/>
              <a:t>Decyzja Wykonawcza Komisji 2014/203/EU r</a:t>
            </a:r>
            <a:r>
              <a:rPr lang="pl-PL" sz="2600" dirty="0"/>
              <a:t>. w sprawie przyjęcia </a:t>
            </a:r>
            <a:r>
              <a:rPr lang="pl-PL" sz="2600" b="1" dirty="0"/>
              <a:t>wieloletniego programu prac na lata 2014–2017 </a:t>
            </a:r>
            <a:r>
              <a:rPr lang="pl-PL" sz="2600" dirty="0"/>
              <a:t>dla programu </a:t>
            </a:r>
            <a:r>
              <a:rPr lang="pl-PL" sz="2600" dirty="0" smtClean="0"/>
              <a:t>LIFE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pl-PL" sz="1400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600" dirty="0"/>
              <a:t>regulacje Programu LIFE opublikowane przez KE wraz z zaproszeniem do składania </a:t>
            </a:r>
            <a:r>
              <a:rPr lang="pl-PL" sz="2600" dirty="0" smtClean="0"/>
              <a:t>wniosków </a:t>
            </a:r>
            <a:br>
              <a:rPr lang="pl-PL" sz="2600" dirty="0" smtClean="0"/>
            </a:br>
            <a:r>
              <a:rPr lang="pl-PL" sz="2600" dirty="0" smtClean="0"/>
              <a:t>– </a:t>
            </a:r>
            <a:r>
              <a:rPr lang="pl-PL" sz="2600" b="1" u="sng" dirty="0" smtClean="0">
                <a:solidFill>
                  <a:srgbClr val="00B050"/>
                </a:solidFill>
              </a:rPr>
              <a:t>planowane ~1.06.2016r.? </a:t>
            </a:r>
            <a:endParaRPr lang="pl-PL" sz="2600" b="1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61210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1538" y="764704"/>
            <a:ext cx="7615262" cy="735470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kern="0" dirty="0">
                <a:solidFill>
                  <a:schemeClr val="accent3">
                    <a:lumMod val="50000"/>
                  </a:schemeClr>
                </a:solidFill>
              </a:rPr>
              <a:t>Polskie projekty LIFE+ </a:t>
            </a:r>
            <a:br>
              <a:rPr lang="pl-PL" altLang="pl-PL" kern="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pl-PL" altLang="pl-PL" kern="0" dirty="0">
                <a:solidFill>
                  <a:schemeClr val="accent3">
                    <a:lumMod val="50000"/>
                  </a:schemeClr>
                </a:solidFill>
              </a:rPr>
              <a:t>Budżety narastająco (mln zł)</a:t>
            </a:r>
            <a:r>
              <a:rPr lang="pl-PL" altLang="pl-PL" kern="0" dirty="0">
                <a:solidFill>
                  <a:schemeClr val="accent3">
                    <a:lumMod val="50000"/>
                  </a:schemeClr>
                </a:solidFill>
                <a:latin typeface="Verdana"/>
              </a:rPr>
              <a:t/>
            </a:r>
            <a:br>
              <a:rPr lang="pl-PL" altLang="pl-PL" kern="0" dirty="0">
                <a:solidFill>
                  <a:schemeClr val="accent3">
                    <a:lumMod val="50000"/>
                  </a:schemeClr>
                </a:solidFill>
                <a:latin typeface="Verdana"/>
              </a:rPr>
            </a:br>
            <a:endParaRPr lang="pl-PL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Obraz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16832"/>
            <a:ext cx="6940800" cy="3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408492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LOGIKA PROJEKTU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b="1" dirty="0" smtClean="0"/>
              <a:t>PROBLEMY/ZAGROŻENIA</a:t>
            </a:r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r>
              <a:rPr lang="pl-PL" b="1" dirty="0" smtClean="0"/>
              <a:t>CELE</a:t>
            </a:r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r>
              <a:rPr lang="pl-PL" b="1" dirty="0" smtClean="0"/>
              <a:t>DZIAŁANIA</a:t>
            </a:r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r>
              <a:rPr lang="pl-PL" b="1" dirty="0" smtClean="0"/>
              <a:t>REZULTATY</a:t>
            </a:r>
          </a:p>
          <a:p>
            <a:endParaRPr lang="pl-PL" dirty="0"/>
          </a:p>
        </p:txBody>
      </p:sp>
      <p:sp>
        <p:nvSpPr>
          <p:cNvPr id="4" name="Strzałka w dół 3"/>
          <p:cNvSpPr/>
          <p:nvPr/>
        </p:nvSpPr>
        <p:spPr>
          <a:xfrm>
            <a:off x="4643438" y="2000240"/>
            <a:ext cx="4846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trzałka w dół 5"/>
          <p:cNvSpPr/>
          <p:nvPr/>
        </p:nvSpPr>
        <p:spPr>
          <a:xfrm>
            <a:off x="4643438" y="3143248"/>
            <a:ext cx="4846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 w dół 6"/>
          <p:cNvSpPr/>
          <p:nvPr/>
        </p:nvSpPr>
        <p:spPr>
          <a:xfrm>
            <a:off x="4643438" y="4214818"/>
            <a:ext cx="4846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7020272" y="2132856"/>
            <a:ext cx="770384" cy="3672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pl-PL" dirty="0" smtClean="0"/>
              <a:t>Monitoring</a:t>
            </a:r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7916416" y="2132856"/>
            <a:ext cx="770384" cy="367240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pl-PL" dirty="0" smtClean="0"/>
              <a:t>Komunikacja</a:t>
            </a:r>
            <a:endParaRPr lang="pl-PL" dirty="0"/>
          </a:p>
        </p:txBody>
      </p:sp>
      <p:pic>
        <p:nvPicPr>
          <p:cNvPr id="11" name="Picture 2" descr="http://journalingtruth.com/wp-content/uploads/2012/02/8010633-the-snake-bites-its-own-tai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86" y="2996952"/>
            <a:ext cx="936104" cy="96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89542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1538" y="571480"/>
            <a:ext cx="7615262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Przykład: </a:t>
            </a:r>
            <a:r>
              <a:rPr lang="pl-PL" dirty="0" err="1" smtClean="0"/>
              <a:t>CELE-DZIAŁANIA-EFEKTY</a:t>
            </a:r>
            <a:r>
              <a:rPr lang="pl-PL" dirty="0" smtClean="0"/>
              <a:t>  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b="1" dirty="0" smtClean="0"/>
              <a:t>Cel 2:	Ochrona siedliska *91 DO-2 sosnowy bór bagienny, którego wybrane płaty są zagrożone odwadnianiem i osuszaniem w wyniku funkcjonowania dawnych rowów melioracyjnych</a:t>
            </a:r>
          </a:p>
          <a:p>
            <a:endParaRPr lang="pl-PL" b="1" dirty="0" smtClean="0"/>
          </a:p>
          <a:p>
            <a:r>
              <a:rPr lang="pl-PL" b="1" dirty="0" smtClean="0"/>
              <a:t>Działania: </a:t>
            </a:r>
            <a:r>
              <a:rPr lang="pl-PL" dirty="0" smtClean="0"/>
              <a:t>C3 - Budowa zastawek na rowach odprowadzających wodę </a:t>
            </a:r>
            <a:br>
              <a:rPr lang="pl-PL" dirty="0" smtClean="0"/>
            </a:br>
            <a:r>
              <a:rPr lang="pl-PL" dirty="0" smtClean="0"/>
              <a:t>z siedlisk wilgotnych i bagiennych.</a:t>
            </a:r>
          </a:p>
          <a:p>
            <a:r>
              <a:rPr lang="pl-PL" dirty="0" smtClean="0"/>
              <a:t>	D1 - </a:t>
            </a:r>
            <a:r>
              <a:rPr lang="pl-PL" dirty="0"/>
              <a:t>Monitoring wpływu działań w ramach projektu</a:t>
            </a:r>
            <a:r>
              <a:rPr lang="pl-PL" dirty="0" smtClean="0"/>
              <a:t>.</a:t>
            </a:r>
          </a:p>
          <a:p>
            <a:endParaRPr lang="pl-PL" dirty="0" smtClean="0"/>
          </a:p>
          <a:p>
            <a:r>
              <a:rPr lang="pl-PL" b="1" dirty="0" smtClean="0"/>
              <a:t>Efekty: </a:t>
            </a:r>
            <a:r>
              <a:rPr lang="pl-PL" dirty="0"/>
              <a:t>Budowa 33 urządzeń </a:t>
            </a:r>
            <a:r>
              <a:rPr lang="pl-PL" dirty="0" smtClean="0"/>
              <a:t>hydrotechnicznych (17 zastawek i 16 przepustów) dla zachowania siedliska *91 DO-2 Sosnowy bór bagienny i innych siedlisk wilgotnych poprzez zatrzymanie odpływu wody z tych siedlisk oraz zatrzymanie procesu murszenia torfu na powierzchni około 150 ha.</a:t>
            </a:r>
            <a:r>
              <a:rPr lang="pl-PL" dirty="0"/>
              <a:t> </a:t>
            </a:r>
            <a:endParaRPr lang="pl-PL" b="1" dirty="0" smtClean="0"/>
          </a:p>
          <a:p>
            <a:r>
              <a:rPr lang="pl-PL" b="1" dirty="0" smtClean="0"/>
              <a:t>	</a:t>
            </a:r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b="1" dirty="0" smtClean="0"/>
          </a:p>
          <a:p>
            <a:r>
              <a:rPr lang="pl-PL" b="1" dirty="0" smtClean="0"/>
              <a:t> </a:t>
            </a:r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72816"/>
            <a:ext cx="806489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le tekstowe 8"/>
          <p:cNvSpPr txBox="1"/>
          <p:nvPr/>
        </p:nvSpPr>
        <p:spPr>
          <a:xfrm>
            <a:off x="1907704" y="3645024"/>
            <a:ext cx="6912768" cy="181588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1600" dirty="0" smtClean="0"/>
              <a:t>działania, które bezpośrednio poprawiają (lub spowalniają / zatrzymują / odwracają efekty spowodowane pogorszeniem) stan ochrony gatunków i siedlisk objętych projektem</a:t>
            </a:r>
          </a:p>
          <a:p>
            <a:endParaRPr lang="pl-PL" sz="1600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r>
              <a:rPr lang="pl-PL" sz="1600" dirty="0" smtClean="0"/>
              <a:t>wykazanie i uzasadnienie planowanych konkretnych działań ochronnych wraz z wyliczeniem ich łącznego budżetu i odniesieniem do budżetu całkowitego przedsięwzięcia</a:t>
            </a:r>
            <a:endParaRPr lang="pl-PL" sz="1600" dirty="0"/>
          </a:p>
        </p:txBody>
      </p:sp>
      <p:sp>
        <p:nvSpPr>
          <p:cNvPr id="1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Opis </a:t>
            </a:r>
            <a:r>
              <a:rPr lang="pl-PL" dirty="0" smtClean="0"/>
              <a:t>techniczny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1194803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b="1" dirty="0" smtClean="0"/>
          </a:p>
          <a:p>
            <a:r>
              <a:rPr lang="pl-PL" b="1" dirty="0" smtClean="0"/>
              <a:t> </a:t>
            </a:r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16832"/>
            <a:ext cx="804482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le tekstowe 8"/>
          <p:cNvSpPr txBox="1"/>
          <p:nvPr/>
        </p:nvSpPr>
        <p:spPr>
          <a:xfrm>
            <a:off x="827584" y="4293096"/>
            <a:ext cx="8064896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1600" dirty="0" smtClean="0"/>
              <a:t>zgodnie z </a:t>
            </a:r>
            <a:r>
              <a:rPr lang="pl-PL" sz="1600" dirty="0" err="1" smtClean="0"/>
              <a:t>pkt</a:t>
            </a:r>
            <a:r>
              <a:rPr lang="pl-PL" sz="1600" dirty="0" smtClean="0"/>
              <a:t> 7.2 </a:t>
            </a:r>
            <a:r>
              <a:rPr lang="pl-PL" sz="1600" dirty="0" err="1" smtClean="0"/>
              <a:t>ppkt</a:t>
            </a:r>
            <a:r>
              <a:rPr lang="pl-PL" sz="1600" dirty="0" smtClean="0"/>
              <a:t> 3a) Część 2) programu priorytetowego „Współfinansowanie Programu LIFE”</a:t>
            </a:r>
            <a:endParaRPr lang="pl-PL" sz="1600" dirty="0"/>
          </a:p>
        </p:txBody>
      </p:sp>
      <p:sp>
        <p:nvSpPr>
          <p:cNvPr id="1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Opis </a:t>
            </a:r>
            <a:r>
              <a:rPr lang="pl-PL" dirty="0" smtClean="0"/>
              <a:t>techniczny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1116754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b="1" dirty="0" smtClean="0"/>
          </a:p>
          <a:p>
            <a:r>
              <a:rPr lang="pl-PL" b="1" dirty="0" smtClean="0"/>
              <a:t> </a:t>
            </a:r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827584" y="1772816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spełnienie wymogu </a:t>
            </a:r>
            <a:r>
              <a:rPr lang="pl-PL" sz="2000" dirty="0" err="1" smtClean="0"/>
              <a:t>NFOŚiGW</a:t>
            </a:r>
            <a:r>
              <a:rPr lang="pl-PL" sz="2000" dirty="0" smtClean="0"/>
              <a:t> przeznaczenia 50% budżetu konkretnych działań ochronnych na ochronę gatunków / siedlisk priorytetowych</a:t>
            </a:r>
            <a:endParaRPr lang="pl-PL" sz="20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467544" y="2564904"/>
            <a:ext cx="83529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 smtClean="0"/>
              <a:t>„co najmniej </a:t>
            </a:r>
            <a:r>
              <a:rPr lang="pl-PL" b="1" i="1" dirty="0" smtClean="0"/>
              <a:t>50% budżetu przeznaczonego na konkretne działania ochronne w rozumieniu LIFE </a:t>
            </a:r>
            <a:r>
              <a:rPr lang="pl-PL" i="1" dirty="0" smtClean="0"/>
              <a:t>służy ochronie:  </a:t>
            </a:r>
          </a:p>
          <a:p>
            <a:endParaRPr lang="pl-PL" i="1" dirty="0" smtClean="0"/>
          </a:p>
          <a:p>
            <a:pPr marL="179388" indent="-179388">
              <a:buFontTx/>
              <a:buChar char="-"/>
            </a:pPr>
            <a:r>
              <a:rPr lang="pl-PL" i="1" dirty="0" smtClean="0"/>
              <a:t>gatunków albo siedlisk o których mowa w punkcie </a:t>
            </a:r>
            <a:r>
              <a:rPr lang="pl-PL" b="1" i="1" dirty="0" smtClean="0"/>
              <a:t>F.1 Priorytetowych Ram Działań dla sieci Natura 2000 </a:t>
            </a:r>
            <a:r>
              <a:rPr lang="pl-PL" i="1" dirty="0" smtClean="0"/>
              <a:t>na Wieloletni Program Finansowania UE w latach 2014-2020, przekazanych przez Polskę do KE i dostępnych na  stronie internetowej Ministerstwa Środowiska, </a:t>
            </a:r>
          </a:p>
          <a:p>
            <a:pPr marL="179388" indent="-179388">
              <a:buFontTx/>
              <a:buChar char="-"/>
            </a:pPr>
            <a:endParaRPr lang="pl-PL" i="1" dirty="0" smtClean="0"/>
          </a:p>
          <a:p>
            <a:pPr marL="179388" indent="-179388">
              <a:buFontTx/>
              <a:buChar char="-"/>
            </a:pPr>
            <a:r>
              <a:rPr lang="pl-PL" i="1" dirty="0" smtClean="0"/>
              <a:t>gatunków </a:t>
            </a:r>
            <a:r>
              <a:rPr lang="pl-PL" b="1" i="1" dirty="0" smtClean="0"/>
              <a:t>ptaków traktowanych jako priorytetowe </a:t>
            </a:r>
            <a:r>
              <a:rPr lang="pl-PL" i="1" dirty="0" smtClean="0"/>
              <a:t>do finansowania ze środków LIFE, </a:t>
            </a:r>
          </a:p>
          <a:p>
            <a:pPr marL="179388" indent="-179388"/>
            <a:endParaRPr lang="pl-PL" i="1" dirty="0" smtClean="0"/>
          </a:p>
          <a:p>
            <a:pPr marL="179388" indent="-179388"/>
            <a:r>
              <a:rPr lang="pl-PL" i="1" dirty="0" smtClean="0"/>
              <a:t>- gatunków wymienionych w </a:t>
            </a:r>
            <a:r>
              <a:rPr lang="pl-PL" b="1" i="1" dirty="0" smtClean="0"/>
              <a:t>załączniku II Dyrektywy siedliskowej oraz w załączniku I Dyrektywy ptasiej </a:t>
            </a:r>
            <a:r>
              <a:rPr lang="pl-PL" i="1" dirty="0" smtClean="0"/>
              <a:t>i wymienionych </a:t>
            </a:r>
            <a:r>
              <a:rPr lang="pl-PL" b="1" i="1" dirty="0" smtClean="0"/>
              <a:t>równocześnie</a:t>
            </a:r>
            <a:r>
              <a:rPr lang="pl-PL" i="1" dirty="0" smtClean="0"/>
              <a:t> w </a:t>
            </a:r>
            <a:r>
              <a:rPr lang="pl-PL" b="1" i="1" dirty="0" smtClean="0"/>
              <a:t>Polskiej czerwonej księdze/liście roślin lub zwierząt o statusie wyższym niż VU </a:t>
            </a:r>
            <a:r>
              <a:rPr lang="pl-PL" i="1" dirty="0" smtClean="0"/>
              <a:t>(…)”</a:t>
            </a:r>
            <a:endParaRPr lang="pl-PL" i="1" dirty="0"/>
          </a:p>
        </p:txBody>
      </p:sp>
      <p:sp>
        <p:nvSpPr>
          <p:cNvPr id="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Opis </a:t>
            </a:r>
            <a:r>
              <a:rPr lang="pl-PL" dirty="0" smtClean="0"/>
              <a:t>techniczny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9315532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Opis działań </a:t>
            </a:r>
            <a:endParaRPr lang="pl-PL" dirty="0"/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A – Działania przygotowawcze </a:t>
            </a:r>
            <a:r>
              <a:rPr lang="pl-PL" b="1" i="1" dirty="0" smtClean="0"/>
              <a:t>(jeśli potrzebne)</a:t>
            </a:r>
          </a:p>
          <a:p>
            <a:r>
              <a:rPr lang="pl-PL" b="1" dirty="0" smtClean="0"/>
              <a:t>B – Działania </a:t>
            </a:r>
            <a:r>
              <a:rPr lang="pl-PL" b="1" dirty="0"/>
              <a:t>wdrożeniowe</a:t>
            </a:r>
            <a:endParaRPr lang="pl-PL" b="1" dirty="0" smtClean="0"/>
          </a:p>
          <a:p>
            <a:r>
              <a:rPr lang="pl-PL" b="1" dirty="0" smtClean="0"/>
              <a:t>C –Wykup </a:t>
            </a:r>
            <a:r>
              <a:rPr lang="pl-PL" b="1" dirty="0"/>
              <a:t>gruntów </a:t>
            </a:r>
            <a:r>
              <a:rPr lang="pl-PL" b="1" i="1" dirty="0"/>
              <a:t>(dotyczy tylko obszaru priorytetowego 1.2</a:t>
            </a:r>
            <a:r>
              <a:rPr lang="pl-PL" b="1" i="1" dirty="0" smtClean="0"/>
              <a:t>)</a:t>
            </a:r>
            <a:endParaRPr lang="pl-PL" b="1" i="1" dirty="0"/>
          </a:p>
          <a:p>
            <a:pPr algn="l"/>
            <a:r>
              <a:rPr lang="pl-PL" b="1" dirty="0" smtClean="0"/>
              <a:t>D – Monitoring wpływy działań projektu na osiągnięcie jego celu </a:t>
            </a:r>
            <a:r>
              <a:rPr lang="pl-PL" b="1" i="1" dirty="0" smtClean="0"/>
              <a:t>(</a:t>
            </a:r>
            <a:r>
              <a:rPr lang="pl-PL" b="1" i="1" u="sng" dirty="0" smtClean="0"/>
              <a:t>obowiązkowy</a:t>
            </a:r>
            <a:r>
              <a:rPr lang="pl-PL" b="1" i="1" dirty="0" smtClean="0"/>
              <a:t> tylko jeśli prowadzone są konkretne działania ochronne)</a:t>
            </a:r>
          </a:p>
          <a:p>
            <a:pPr algn="l"/>
            <a:r>
              <a:rPr lang="pl-PL" b="1" dirty="0" smtClean="0"/>
              <a:t>E – Komunikacja i rozpowszechnienie wyników projektu  (</a:t>
            </a:r>
            <a:r>
              <a:rPr lang="pl-PL" b="1" i="1" u="sng" dirty="0" smtClean="0"/>
              <a:t>obowiązkowe)</a:t>
            </a:r>
          </a:p>
          <a:p>
            <a:pPr algn="l"/>
            <a:r>
              <a:rPr lang="pl-PL" b="1" dirty="0" smtClean="0"/>
              <a:t>F </a:t>
            </a:r>
            <a:r>
              <a:rPr lang="pl-PL" b="1" dirty="0"/>
              <a:t>–</a:t>
            </a:r>
            <a:r>
              <a:rPr lang="pl-PL" b="1" dirty="0" smtClean="0"/>
              <a:t>  Zarządzanie projektem i monitoring zaawansowania </a:t>
            </a:r>
            <a:r>
              <a:rPr lang="pl-PL" b="1" dirty="0"/>
              <a:t>projektu (</a:t>
            </a:r>
            <a:r>
              <a:rPr lang="pl-PL" b="1" i="1" u="sng" dirty="0"/>
              <a:t>obowiązkowe</a:t>
            </a:r>
            <a:r>
              <a:rPr lang="pl-PL" b="1" i="1" u="sng" dirty="0" smtClean="0"/>
              <a:t>)</a:t>
            </a:r>
          </a:p>
          <a:p>
            <a:r>
              <a:rPr lang="pl-PL" b="1" i="1" dirty="0" smtClean="0"/>
              <a:t>G – Szkolenia (dotyczy jedynie </a:t>
            </a:r>
            <a:r>
              <a:rPr lang="pl-PL" b="1" i="1" dirty="0"/>
              <a:t>obszaru priorytetowego </a:t>
            </a:r>
            <a:r>
              <a:rPr lang="pl-PL" b="1" i="1" dirty="0" smtClean="0"/>
              <a:t>1.3 i 2.3)</a:t>
            </a:r>
            <a:endParaRPr lang="pl-PL" b="1" dirty="0" smtClean="0"/>
          </a:p>
          <a:p>
            <a:endParaRPr lang="pl-PL" b="1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0723162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Opis działań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1464581"/>
            <a:ext cx="6143668" cy="403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23162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Załączniki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7895" y="1500175"/>
            <a:ext cx="8368905" cy="4335572"/>
          </a:xfrm>
          <a:prstGeom prst="rect">
            <a:avLst/>
          </a:prstGeom>
        </p:spPr>
      </p:pic>
      <p:sp>
        <p:nvSpPr>
          <p:cNvPr id="5" name="Elipsa 4"/>
          <p:cNvSpPr/>
          <p:nvPr/>
        </p:nvSpPr>
        <p:spPr>
          <a:xfrm>
            <a:off x="436227" y="1386266"/>
            <a:ext cx="2902591" cy="5683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427838" y="3645023"/>
            <a:ext cx="5117285" cy="5326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317895" y="4581128"/>
            <a:ext cx="2957961" cy="527767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8" name="Elipsa 7"/>
          <p:cNvSpPr/>
          <p:nvPr/>
        </p:nvSpPr>
        <p:spPr>
          <a:xfrm>
            <a:off x="243282" y="2325245"/>
            <a:ext cx="6776990" cy="745125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rgbClr val="00B05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02319340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Załączniki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541" y="1628800"/>
            <a:ext cx="8298260" cy="3574157"/>
          </a:xfrm>
          <a:prstGeom prst="rect">
            <a:avLst/>
          </a:prstGeom>
        </p:spPr>
      </p:pic>
      <p:sp>
        <p:nvSpPr>
          <p:cNvPr id="5" name="Elipsa 4"/>
          <p:cNvSpPr/>
          <p:nvPr/>
        </p:nvSpPr>
        <p:spPr>
          <a:xfrm>
            <a:off x="411061" y="1500173"/>
            <a:ext cx="5745115" cy="7732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486561" y="2860647"/>
            <a:ext cx="4517487" cy="4522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422550" y="4005064"/>
            <a:ext cx="4941538" cy="504056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2987824" y="4143783"/>
            <a:ext cx="2016224" cy="221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445629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>
                <a:solidFill>
                  <a:schemeClr val="accent3">
                    <a:lumMod val="75000"/>
                  </a:schemeClr>
                </a:solidFill>
              </a:rPr>
              <a:t>Statystyka 2014</a:t>
            </a: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/>
          </p:nvPr>
        </p:nvGraphicFramePr>
        <p:xfrm>
          <a:off x="476350" y="1700808"/>
          <a:ext cx="7615236" cy="3845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38412"/>
                <a:gridCol w="2538412"/>
                <a:gridCol w="2538412"/>
              </a:tblGrid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2013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2014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Liczba złożonych projektów</a:t>
                      </a:r>
                      <a:r>
                        <a:rPr lang="pl-PL" baseline="0" dirty="0" smtClean="0"/>
                        <a:t> do KE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/>
                        <a:t>1468</a:t>
                      </a:r>
                      <a:endParaRPr lang="pl-P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/>
                        <a:t>1119</a:t>
                      </a:r>
                      <a:endParaRPr lang="pl-PL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Liczba zatwierdzonych projektów</a:t>
                      </a:r>
                      <a:r>
                        <a:rPr lang="pl-PL" baseline="0" dirty="0" smtClean="0"/>
                        <a:t> w KE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/>
                        <a:t>228</a:t>
                      </a:r>
                      <a:endParaRPr lang="pl-P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/>
                        <a:t>122</a:t>
                      </a:r>
                      <a:endParaRPr lang="pl-PL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Zatwierdzone projekty – stare</a:t>
                      </a:r>
                      <a:r>
                        <a:rPr lang="pl-PL" baseline="0" dirty="0" smtClean="0"/>
                        <a:t> kraje UE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/>
                        <a:t>206</a:t>
                      </a:r>
                      <a:endParaRPr lang="pl-P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/>
                        <a:t>112</a:t>
                      </a:r>
                      <a:endParaRPr lang="pl-PL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Zatwierdzone projekty</a:t>
                      </a:r>
                      <a:r>
                        <a:rPr lang="pl-PL" baseline="0" dirty="0" smtClean="0"/>
                        <a:t> – Europa Środkowa i Wschodnia</a:t>
                      </a:r>
                      <a:endParaRPr lang="pl-PL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/>
                        <a:t>22</a:t>
                      </a:r>
                      <a:endParaRPr lang="pl-P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/>
                        <a:t>10</a:t>
                      </a:r>
                      <a:endParaRPr lang="pl-PL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Zatwierdzone projekty</a:t>
                      </a:r>
                      <a:r>
                        <a:rPr lang="pl-PL" baseline="0" dirty="0" smtClean="0"/>
                        <a:t> – Polska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/>
                        <a:t>11</a:t>
                      </a:r>
                      <a:endParaRPr lang="pl-P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/>
                        <a:t>2</a:t>
                      </a:r>
                      <a:endParaRPr lang="pl-PL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02795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57511" y="692696"/>
            <a:ext cx="7615262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kern="0" dirty="0">
                <a:solidFill>
                  <a:schemeClr val="accent3">
                    <a:lumMod val="50000"/>
                  </a:schemeClr>
                </a:solidFill>
              </a:rPr>
              <a:t>Polskie projekty LIFE+</a:t>
            </a:r>
            <a:r>
              <a:rPr lang="pl-PL" altLang="pl-PL" kern="0" dirty="0"/>
              <a:t/>
            </a:r>
            <a:br>
              <a:rPr lang="pl-PL" altLang="pl-PL" kern="0" dirty="0"/>
            </a:b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1071538" y="1844824"/>
            <a:ext cx="778720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b="1" dirty="0">
                <a:latin typeface="+mn-lt"/>
              </a:rPr>
              <a:t>Na 290 złożonych wniosków podpisano 64 umowy,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dirty="0">
                <a:latin typeface="+mn-lt"/>
              </a:rPr>
              <a:t>w tym</a:t>
            </a:r>
            <a:r>
              <a:rPr lang="pl-PL" sz="2200" dirty="0" smtClean="0">
                <a:latin typeface="+mn-lt"/>
              </a:rPr>
              <a:t>: </a:t>
            </a:r>
            <a:r>
              <a:rPr lang="pl-PL" sz="2200" dirty="0">
                <a:latin typeface="+mn-lt"/>
              </a:rPr>
              <a:t>37 umów - Przyroda i różnorodność biologiczna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dirty="0">
                <a:latin typeface="+mn-lt"/>
              </a:rPr>
              <a:t>	     </a:t>
            </a:r>
            <a:r>
              <a:rPr lang="pl-PL" sz="2200" dirty="0" smtClean="0">
                <a:latin typeface="+mn-lt"/>
              </a:rPr>
              <a:t>   17 </a:t>
            </a:r>
            <a:r>
              <a:rPr lang="pl-PL" sz="2200" dirty="0">
                <a:latin typeface="+mn-lt"/>
              </a:rPr>
              <a:t>umów - Polityka i zarządzanie w </a:t>
            </a:r>
            <a:r>
              <a:rPr lang="pl-PL" sz="2200" dirty="0" smtClean="0">
                <a:latin typeface="+mn-lt"/>
              </a:rPr>
              <a:t>zakresie środowiska</a:t>
            </a:r>
            <a:endParaRPr lang="pl-PL" sz="22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dirty="0">
                <a:latin typeface="+mn-lt"/>
              </a:rPr>
              <a:t>	     </a:t>
            </a:r>
            <a:r>
              <a:rPr lang="pl-PL" sz="2200" dirty="0" smtClean="0">
                <a:latin typeface="+mn-lt"/>
              </a:rPr>
              <a:t>   10 </a:t>
            </a:r>
            <a:r>
              <a:rPr lang="pl-PL" sz="2200" dirty="0">
                <a:latin typeface="+mn-lt"/>
              </a:rPr>
              <a:t>umów – Informacja i komunikacja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>
              <a:latin typeface="+mn-lt"/>
            </a:endParaRPr>
          </a:p>
          <a:p>
            <a:pPr marL="447675" indent="-4476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200" dirty="0"/>
              <a:t>Łączna wartość projektów – </a:t>
            </a:r>
            <a:r>
              <a:rPr lang="pl-PL" sz="2200" b="1" dirty="0"/>
              <a:t>619,9 </a:t>
            </a:r>
            <a:r>
              <a:rPr lang="pl-PL" sz="2200" b="1" dirty="0" smtClean="0">
                <a:solidFill>
                  <a:schemeClr val="accent3">
                    <a:lumMod val="50000"/>
                  </a:schemeClr>
                </a:solidFill>
              </a:rPr>
              <a:t>(483,5*)</a:t>
            </a:r>
            <a:r>
              <a:rPr lang="pl-PL" sz="2200" b="1" dirty="0" smtClean="0"/>
              <a:t> </a:t>
            </a:r>
            <a:r>
              <a:rPr lang="pl-PL" sz="2200" b="1" dirty="0"/>
              <a:t>mln </a:t>
            </a:r>
            <a:r>
              <a:rPr lang="pl-PL" sz="2200" b="1" dirty="0" smtClean="0"/>
              <a:t>zł</a:t>
            </a:r>
            <a:endParaRPr lang="pl-PL" sz="2200" b="1" dirty="0"/>
          </a:p>
          <a:p>
            <a:pPr marL="447675" indent="-4476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200" dirty="0"/>
              <a:t>Dofinansowanie KE – </a:t>
            </a:r>
            <a:r>
              <a:rPr lang="pl-PL" sz="2200" b="1" dirty="0"/>
              <a:t>79,4 </a:t>
            </a:r>
            <a:r>
              <a:rPr lang="pl-PL" sz="2200" b="1" dirty="0" smtClean="0">
                <a:solidFill>
                  <a:schemeClr val="accent3">
                    <a:lumMod val="50000"/>
                  </a:schemeClr>
                </a:solidFill>
              </a:rPr>
              <a:t>(63*) </a:t>
            </a:r>
            <a:r>
              <a:rPr lang="pl-PL" sz="2200" b="1" dirty="0" smtClean="0"/>
              <a:t>mln </a:t>
            </a:r>
            <a:r>
              <a:rPr lang="pl-PL" sz="2200" b="1" dirty="0"/>
              <a:t>EUR / 322 </a:t>
            </a:r>
            <a:r>
              <a:rPr lang="pl-PL" sz="2200" b="1" dirty="0" smtClean="0">
                <a:solidFill>
                  <a:schemeClr val="accent3">
                    <a:lumMod val="50000"/>
                  </a:schemeClr>
                </a:solidFill>
              </a:rPr>
              <a:t>(255,5*) </a:t>
            </a:r>
            <a:r>
              <a:rPr lang="pl-PL" sz="2200" b="1" dirty="0" smtClean="0"/>
              <a:t>mln zł</a:t>
            </a:r>
            <a:endParaRPr lang="pl-PL" sz="2200" b="1" dirty="0"/>
          </a:p>
          <a:p>
            <a:pPr marL="447675" indent="-4476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200" dirty="0"/>
              <a:t>Dofinansowanie  </a:t>
            </a:r>
            <a:r>
              <a:rPr lang="pl-PL" sz="2200" dirty="0" err="1"/>
              <a:t>NFOŚiGW</a:t>
            </a:r>
            <a:r>
              <a:rPr lang="pl-PL" sz="2200" dirty="0"/>
              <a:t> – </a:t>
            </a:r>
            <a:r>
              <a:rPr lang="pl-PL" sz="2200" b="1" dirty="0"/>
              <a:t>251 </a:t>
            </a:r>
            <a:r>
              <a:rPr lang="pl-PL" sz="2200" b="1" dirty="0" smtClean="0">
                <a:solidFill>
                  <a:schemeClr val="accent3">
                    <a:lumMod val="50000"/>
                  </a:schemeClr>
                </a:solidFill>
              </a:rPr>
              <a:t>(199,9*) </a:t>
            </a:r>
            <a:r>
              <a:rPr lang="pl-PL" sz="2200" b="1" dirty="0" smtClean="0"/>
              <a:t>mln </a:t>
            </a:r>
            <a:r>
              <a:rPr lang="pl-PL" sz="2200" b="1" dirty="0"/>
              <a:t>zł </a:t>
            </a:r>
            <a:endParaRPr lang="pl-PL" sz="2200" b="1" dirty="0" smtClean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/>
          </a:p>
          <a:p>
            <a:pPr marL="447675" indent="-4476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i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* - kwoty dotyczą projektów służących bezpośrednio i pośrednio (kampanie edukacyjne) ochronie przyrody  </a:t>
            </a:r>
            <a:endParaRPr lang="pl-PL" i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973412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dirty="0">
                <a:solidFill>
                  <a:schemeClr val="accent3">
                    <a:lumMod val="75000"/>
                  </a:schemeClr>
                </a:solidFill>
              </a:rPr>
              <a:t>LIFE 2014-2017 </a:t>
            </a:r>
            <a:r>
              <a:rPr lang="pl-PL" altLang="en-US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pl-PL" altLang="en-US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pl-PL" altLang="en-US" dirty="0">
                <a:solidFill>
                  <a:schemeClr val="accent3">
                    <a:lumMod val="75000"/>
                  </a:schemeClr>
                </a:solidFill>
              </a:rPr>
              <a:t>Wieloletni Program Prac</a:t>
            </a:r>
            <a:endParaRPr lang="pl-PL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9387" indent="0">
              <a:spcBef>
                <a:spcPts val="600"/>
              </a:spcBef>
              <a:spcAft>
                <a:spcPts val="600"/>
              </a:spcAft>
              <a:defRPr/>
            </a:pPr>
            <a:r>
              <a:rPr lang="pl-PL" altLang="en-US" sz="2400" b="1" dirty="0"/>
              <a:t>Ważne</a:t>
            </a:r>
            <a:r>
              <a:rPr lang="en-GB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GB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36587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l-PL" sz="2400" b="1" dirty="0"/>
              <a:t>europejska wartość dodana</a:t>
            </a:r>
          </a:p>
          <a:p>
            <a:pPr marL="636587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l-PL" altLang="en-US" sz="2400" b="1" dirty="0"/>
              <a:t>nacisk na możliwość transferu i replikacji wyników projektu </a:t>
            </a:r>
            <a:endParaRPr lang="pl-PL" sz="2400" b="1" dirty="0" smtClean="0"/>
          </a:p>
          <a:p>
            <a:pPr marL="636587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l-PL" sz="2400" b="1" dirty="0" smtClean="0"/>
              <a:t>długoterminowa </a:t>
            </a:r>
            <a:r>
              <a:rPr lang="pl-PL" sz="2400" b="1" dirty="0"/>
              <a:t>trwałość wyników projektu</a:t>
            </a:r>
          </a:p>
          <a:p>
            <a:pPr marL="636587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l-PL" sz="2400" b="1" dirty="0" smtClean="0"/>
              <a:t>n</a:t>
            </a:r>
            <a:r>
              <a:rPr lang="pl-PL" altLang="en-US" sz="2400" b="1" dirty="0" smtClean="0"/>
              <a:t>owy </a:t>
            </a:r>
            <a:r>
              <a:rPr lang="pl-PL" altLang="en-US" sz="2400" b="1" dirty="0"/>
              <a:t>wymóg</a:t>
            </a:r>
            <a:r>
              <a:rPr lang="en-GB" altLang="en-US" sz="2400" b="1" dirty="0"/>
              <a:t>– </a:t>
            </a:r>
            <a:r>
              <a:rPr lang="pl-PL" altLang="en-US" sz="2400" b="1" dirty="0"/>
              <a:t>wskaźniki oddziaływania (rezultatu)</a:t>
            </a:r>
            <a:r>
              <a:rPr lang="en-GB" altLang="en-US" sz="2400" b="1" dirty="0" smtClean="0"/>
              <a:t>*</a:t>
            </a:r>
            <a:endParaRPr lang="pl-PL" altLang="en-US" sz="2400" b="1" dirty="0" smtClean="0"/>
          </a:p>
          <a:p>
            <a:pPr marL="179387" indent="0">
              <a:spcBef>
                <a:spcPts val="600"/>
              </a:spcBef>
              <a:spcAft>
                <a:spcPts val="600"/>
              </a:spcAft>
              <a:defRPr/>
            </a:pPr>
            <a:endParaRPr lang="pl-PL" altLang="en-US" b="1" dirty="0" smtClean="0"/>
          </a:p>
          <a:p>
            <a:pPr marL="179387" indent="0">
              <a:spcBef>
                <a:spcPts val="600"/>
              </a:spcBef>
              <a:spcAft>
                <a:spcPts val="600"/>
              </a:spcAft>
              <a:defRPr/>
            </a:pPr>
            <a:endParaRPr lang="en-GB" altLang="en-US" b="1" dirty="0"/>
          </a:p>
          <a:p>
            <a:r>
              <a:rPr lang="pl-PL" dirty="0"/>
              <a:t>* </a:t>
            </a:r>
            <a:r>
              <a:rPr lang="pl-PL" sz="1600" dirty="0"/>
              <a:t>Wprowadzono do naboru projektów 2014 w ramach podprogramu klimat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0332607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en-US" dirty="0">
                <a:solidFill>
                  <a:schemeClr val="accent3">
                    <a:lumMod val="75000"/>
                  </a:schemeClr>
                </a:solidFill>
              </a:rPr>
              <a:t>Możliwość transferu i replikacji wyników projektu</a:t>
            </a:r>
            <a:endParaRPr lang="pl-PL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76" y="2060848"/>
            <a:ext cx="7344816" cy="3052936"/>
          </a:xfrm>
        </p:spPr>
        <p:txBody>
          <a:bodyPr/>
          <a:lstStyle/>
          <a:p>
            <a:pPr marL="522287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l-PL" altLang="en-US" sz="2400" dirty="0"/>
              <a:t>Wykraczanie poza upowszechnienie wyników projektów oraz dzielenie się wiedzą (net-</a:t>
            </a:r>
            <a:r>
              <a:rPr lang="pl-PL" altLang="en-US" sz="2400" dirty="0" err="1"/>
              <a:t>working</a:t>
            </a:r>
            <a:r>
              <a:rPr lang="pl-PL" altLang="en-US" sz="2400" dirty="0"/>
              <a:t>)</a:t>
            </a:r>
            <a:endParaRPr lang="pl-PL" altLang="en-US" sz="2400" dirty="0">
              <a:solidFill>
                <a:schemeClr val="accent6"/>
              </a:solidFill>
            </a:endParaRPr>
          </a:p>
          <a:p>
            <a:pPr marL="522287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l-PL" altLang="en-US" sz="2400" dirty="0"/>
              <a:t>Przewidzenie w ramach projektu działań mających na celu ułatwienie transferu i/lub powielania wyników poza projekt, w tym do innych sektorów, regionów, krajów</a:t>
            </a:r>
            <a:endParaRPr lang="pl-PL" sz="24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9716434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accent3">
                    <a:lumMod val="75000"/>
                  </a:schemeClr>
                </a:solidFill>
              </a:rPr>
              <a:t>Długoterminowa trwałość wyników </a:t>
            </a:r>
            <a:br>
              <a:rPr lang="pl-PL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pl-PL" dirty="0">
                <a:solidFill>
                  <a:schemeClr val="accent3">
                    <a:lumMod val="75000"/>
                  </a:schemeClr>
                </a:solidFill>
              </a:rPr>
              <a:t>projektu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2132856"/>
            <a:ext cx="7283152" cy="2692896"/>
          </a:xfrm>
        </p:spPr>
        <p:txBody>
          <a:bodyPr/>
          <a:lstStyle/>
          <a:p>
            <a:pPr marL="539750" indent="-3603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l-PL" altLang="en-US" sz="2400" dirty="0"/>
              <a:t>Trwałość przewidywanych rezultatów projektów powinna być przedstawiona już we wniosku</a:t>
            </a:r>
            <a:endParaRPr lang="en-GB" altLang="en-US" sz="2400" dirty="0"/>
          </a:p>
          <a:p>
            <a:pPr marL="539750" indent="-3603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l-PL" altLang="en-US" sz="2400" dirty="0"/>
              <a:t>Potencjał wykorzystania rezultatów projektu po jego zakończeniu</a:t>
            </a:r>
            <a:endParaRPr lang="en-GB" altLang="en-US" sz="2400" dirty="0"/>
          </a:p>
          <a:p>
            <a:pPr marL="539750" indent="-3603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l-PL" altLang="en-US" sz="2400" dirty="0"/>
              <a:t>Szczególnie ważne dla kryterium wyboru 1 – Spójność techniczna i jakość (ocena techniczna)</a:t>
            </a:r>
            <a:endParaRPr lang="en-GB" altLang="en-US" sz="24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1246375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en-US" dirty="0">
                <a:solidFill>
                  <a:schemeClr val="accent3">
                    <a:lumMod val="75000"/>
                  </a:schemeClr>
                </a:solidFill>
              </a:rPr>
              <a:t>Wskaźniki oddziaływania (rezultatu)</a:t>
            </a:r>
            <a:endParaRPr lang="pl-PL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2204864"/>
            <a:ext cx="7355160" cy="3340968"/>
          </a:xfrm>
        </p:spPr>
        <p:txBody>
          <a:bodyPr>
            <a:normAutofit lnSpcReduction="10000"/>
          </a:bodyPr>
          <a:lstStyle/>
          <a:p>
            <a:pPr marL="539750" indent="-3603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l-PL" altLang="en-US" sz="2400" dirty="0"/>
              <a:t>W Programie </a:t>
            </a:r>
            <a:r>
              <a:rPr lang="en-GB" altLang="en-US" sz="2400" dirty="0"/>
              <a:t>LIFE </a:t>
            </a:r>
            <a:r>
              <a:rPr lang="pl-PL" altLang="en-US" sz="2400" dirty="0"/>
              <a:t>w perspektywie </a:t>
            </a:r>
            <a:r>
              <a:rPr lang="en-GB" altLang="en-US" sz="2400" dirty="0"/>
              <a:t>2014-2020 </a:t>
            </a:r>
            <a:r>
              <a:rPr lang="pl-PL" altLang="en-US" sz="2400" dirty="0"/>
              <a:t>ważne są wskaźniki odziaływania projektów – do pomiaru oddziaływania poszczególnych projektów </a:t>
            </a:r>
          </a:p>
          <a:p>
            <a:pPr marL="539750" indent="-3603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l-PL" altLang="en-US" sz="2400" dirty="0"/>
              <a:t>Każdy projekt powinien sprawozdawać się z kluczowych wskaźników w trakcie oraz po zakończeniu projektu </a:t>
            </a:r>
          </a:p>
          <a:p>
            <a:pPr marL="539750" indent="-3603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l-PL" altLang="en-US" sz="2400" dirty="0"/>
              <a:t>Wskaźniki </a:t>
            </a:r>
            <a:r>
              <a:rPr lang="pl-PL" altLang="en-US" sz="2400" b="1" dirty="0" err="1"/>
              <a:t>socjo</a:t>
            </a:r>
            <a:r>
              <a:rPr lang="pl-PL" altLang="en-US" sz="2400" b="1" dirty="0"/>
              <a:t>-ekonomiczne</a:t>
            </a:r>
            <a:r>
              <a:rPr lang="pl-PL" altLang="en-US" sz="2400" dirty="0"/>
              <a:t> są obowiązkowe dla wszystkich projektów!</a:t>
            </a:r>
            <a:endParaRPr lang="en-GB" altLang="en-US" sz="24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2923277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94336" y="297693"/>
            <a:ext cx="7615262" cy="1143000"/>
          </a:xfrm>
        </p:spPr>
        <p:txBody>
          <a:bodyPr>
            <a:normAutofit/>
          </a:bodyPr>
          <a:lstStyle/>
          <a:p>
            <a:pPr algn="ctr"/>
            <a:r>
              <a:rPr lang="pl-PL" sz="3600" dirty="0" smtClean="0">
                <a:solidFill>
                  <a:schemeClr val="accent3">
                    <a:lumMod val="50000"/>
                  </a:schemeClr>
                </a:solidFill>
              </a:rPr>
              <a:t>Beneficjenci </a:t>
            </a:r>
            <a:endParaRPr lang="pl-PL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00808"/>
            <a:ext cx="7538403" cy="403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4294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94336" y="344659"/>
            <a:ext cx="7615262" cy="1143000"/>
          </a:xfrm>
        </p:spPr>
        <p:txBody>
          <a:bodyPr>
            <a:normAutofit/>
          </a:bodyPr>
          <a:lstStyle/>
          <a:p>
            <a:pPr algn="ctr"/>
            <a:r>
              <a:rPr lang="pl-PL" sz="3600" dirty="0" smtClean="0">
                <a:solidFill>
                  <a:schemeClr val="accent3">
                    <a:lumMod val="50000"/>
                  </a:schemeClr>
                </a:solidFill>
              </a:rPr>
              <a:t>Planowane rezultaty</a:t>
            </a:r>
            <a:endParaRPr lang="pl-PL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Elipsa 6"/>
          <p:cNvSpPr/>
          <p:nvPr/>
        </p:nvSpPr>
        <p:spPr>
          <a:xfrm>
            <a:off x="2195736" y="1340768"/>
            <a:ext cx="3816424" cy="86409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pl-PL" dirty="0" smtClean="0"/>
              <a:t>LIFE + dla przyrody</a:t>
            </a:r>
            <a:endParaRPr lang="pl-PL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167854" y="3356992"/>
            <a:ext cx="1800200" cy="100811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 fontScale="92500"/>
          </a:bodyPr>
          <a:lstStyle/>
          <a:p>
            <a:pPr lvl="0"/>
            <a:r>
              <a:rPr lang="pl-PL" sz="1600" b="1" dirty="0" smtClean="0"/>
              <a:t>150</a:t>
            </a:r>
            <a:r>
              <a:rPr lang="pl-PL" sz="1600" dirty="0" smtClean="0"/>
              <a:t> gatunków</a:t>
            </a:r>
          </a:p>
        </p:txBody>
      </p:sp>
      <p:sp>
        <p:nvSpPr>
          <p:cNvPr id="10" name="Symbol zastępczy zawartości 7"/>
          <p:cNvSpPr txBox="1">
            <a:spLocks/>
          </p:cNvSpPr>
          <p:nvPr/>
        </p:nvSpPr>
        <p:spPr>
          <a:xfrm>
            <a:off x="171438" y="2004230"/>
            <a:ext cx="1800200" cy="79766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SzPct val="70000"/>
              <a:buFont typeface="Courier New" pitchFamily="49" charset="0"/>
              <a:buChar char="o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600" b="1" dirty="0" smtClean="0"/>
              <a:t>39</a:t>
            </a:r>
            <a:r>
              <a:rPr lang="pl-PL" sz="1600" dirty="0" smtClean="0"/>
              <a:t> siedlisk</a:t>
            </a:r>
          </a:p>
        </p:txBody>
      </p:sp>
      <p:sp>
        <p:nvSpPr>
          <p:cNvPr id="11" name="Symbol zastępczy zawartości 7"/>
          <p:cNvSpPr txBox="1">
            <a:spLocks/>
          </p:cNvSpPr>
          <p:nvPr/>
        </p:nvSpPr>
        <p:spPr>
          <a:xfrm>
            <a:off x="1835697" y="2348880"/>
            <a:ext cx="2305018" cy="10801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SzPct val="70000"/>
              <a:buFont typeface="Courier New" pitchFamily="49" charset="0"/>
              <a:buChar char="o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400" b="1" dirty="0" smtClean="0"/>
              <a:t>60</a:t>
            </a:r>
            <a:r>
              <a:rPr lang="pl-PL" sz="1400" dirty="0" smtClean="0"/>
              <a:t> dok. planistycznych</a:t>
            </a:r>
            <a:endParaRPr lang="pl-PL" sz="1600" b="1" dirty="0"/>
          </a:p>
        </p:txBody>
      </p:sp>
      <p:sp>
        <p:nvSpPr>
          <p:cNvPr id="14" name="Symbol zastępczy zawartości 7"/>
          <p:cNvSpPr txBox="1">
            <a:spLocks/>
          </p:cNvSpPr>
          <p:nvPr/>
        </p:nvSpPr>
        <p:spPr>
          <a:xfrm>
            <a:off x="1916580" y="3912085"/>
            <a:ext cx="2138944" cy="100811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SzPct val="70000"/>
              <a:buFont typeface="Courier New" pitchFamily="49" charset="0"/>
              <a:buChar char="o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600" b="1" dirty="0" smtClean="0"/>
              <a:t>190</a:t>
            </a:r>
            <a:r>
              <a:rPr lang="pl-PL" sz="1600" dirty="0" smtClean="0"/>
              <a:t> obszarów </a:t>
            </a:r>
          </a:p>
          <a:p>
            <a:r>
              <a:rPr lang="pl-PL" sz="1600" dirty="0" smtClean="0"/>
              <a:t>Natura 2000 </a:t>
            </a:r>
          </a:p>
        </p:txBody>
      </p:sp>
      <p:sp>
        <p:nvSpPr>
          <p:cNvPr id="15" name="Symbol zastępczy zawartości 7"/>
          <p:cNvSpPr txBox="1">
            <a:spLocks/>
          </p:cNvSpPr>
          <p:nvPr/>
        </p:nvSpPr>
        <p:spPr>
          <a:xfrm>
            <a:off x="4501967" y="2202073"/>
            <a:ext cx="2160241" cy="100811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SzPct val="70000"/>
              <a:buFont typeface="Courier New" pitchFamily="49" charset="0"/>
              <a:buChar char="o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400" dirty="0"/>
              <a:t>w</a:t>
            </a:r>
            <a:r>
              <a:rPr lang="pl-PL" sz="1400" dirty="0" smtClean="0"/>
              <a:t>ykaszanie/odkrzaczanie</a:t>
            </a:r>
          </a:p>
          <a:p>
            <a:pPr algn="ctr"/>
            <a:r>
              <a:rPr lang="pl-PL" sz="1400" b="1" dirty="0"/>
              <a:t>p</a:t>
            </a:r>
            <a:r>
              <a:rPr lang="pl-PL" sz="1400" b="1" dirty="0" smtClean="0"/>
              <a:t>onad 4900 ha</a:t>
            </a:r>
            <a:endParaRPr lang="pl-PL" sz="1600" b="1" dirty="0"/>
          </a:p>
        </p:txBody>
      </p:sp>
      <p:sp>
        <p:nvSpPr>
          <p:cNvPr id="16" name="Symbol zastępczy zawartości 7"/>
          <p:cNvSpPr txBox="1">
            <a:spLocks/>
          </p:cNvSpPr>
          <p:nvPr/>
        </p:nvSpPr>
        <p:spPr>
          <a:xfrm>
            <a:off x="4283968" y="3541245"/>
            <a:ext cx="2160241" cy="100811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SzPct val="70000"/>
              <a:buFont typeface="Courier New" pitchFamily="49" charset="0"/>
              <a:buChar char="o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400" b="1" dirty="0" smtClean="0"/>
              <a:t>868</a:t>
            </a:r>
            <a:r>
              <a:rPr lang="pl-PL" sz="1400" dirty="0" smtClean="0"/>
              <a:t> urządzeń wodnych</a:t>
            </a:r>
            <a:endParaRPr lang="pl-PL" sz="1600" b="1" dirty="0"/>
          </a:p>
        </p:txBody>
      </p:sp>
      <p:sp>
        <p:nvSpPr>
          <p:cNvPr id="17" name="Symbol zastępczy zawartości 7"/>
          <p:cNvSpPr txBox="1">
            <a:spLocks/>
          </p:cNvSpPr>
          <p:nvPr/>
        </p:nvSpPr>
        <p:spPr>
          <a:xfrm>
            <a:off x="6818138" y="1737698"/>
            <a:ext cx="2160241" cy="100811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SzPct val="70000"/>
              <a:buFont typeface="Courier New" pitchFamily="49" charset="0"/>
              <a:buChar char="o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400" dirty="0"/>
              <a:t>w</a:t>
            </a:r>
            <a:r>
              <a:rPr lang="pl-PL" sz="1400" dirty="0" smtClean="0"/>
              <a:t>ykup gruntu </a:t>
            </a:r>
          </a:p>
          <a:p>
            <a:pPr algn="ctr"/>
            <a:r>
              <a:rPr lang="pl-PL" sz="1400" b="1" dirty="0" smtClean="0"/>
              <a:t>ok. 1800 ha</a:t>
            </a:r>
            <a:endParaRPr lang="pl-PL" sz="1600" b="1" dirty="0"/>
          </a:p>
        </p:txBody>
      </p:sp>
      <p:sp>
        <p:nvSpPr>
          <p:cNvPr id="18" name="Symbol zastępczy zawartości 7"/>
          <p:cNvSpPr txBox="1">
            <a:spLocks/>
          </p:cNvSpPr>
          <p:nvPr/>
        </p:nvSpPr>
        <p:spPr>
          <a:xfrm>
            <a:off x="3799048" y="5094179"/>
            <a:ext cx="3725280" cy="100811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SzPct val="70000"/>
              <a:buFont typeface="Courier New" pitchFamily="49" charset="0"/>
              <a:buChar char="o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400" dirty="0"/>
              <a:t>i</a:t>
            </a:r>
            <a:r>
              <a:rPr lang="pl-PL" sz="1400" dirty="0" smtClean="0"/>
              <a:t>nfrastruktura turystyczna ponad </a:t>
            </a:r>
            <a:r>
              <a:rPr lang="pl-PL" sz="1400" b="1" dirty="0" smtClean="0"/>
              <a:t>36 wielkoobszarowych obiektów </a:t>
            </a:r>
            <a:endParaRPr lang="pl-PL" sz="1600" b="1" dirty="0"/>
          </a:p>
        </p:txBody>
      </p:sp>
      <p:sp>
        <p:nvSpPr>
          <p:cNvPr id="19" name="Symbol zastępczy zawartości 7"/>
          <p:cNvSpPr txBox="1">
            <a:spLocks/>
          </p:cNvSpPr>
          <p:nvPr/>
        </p:nvSpPr>
        <p:spPr>
          <a:xfrm>
            <a:off x="6599882" y="3621692"/>
            <a:ext cx="2160241" cy="100811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SzPct val="70000"/>
              <a:buFont typeface="Courier New" pitchFamily="49" charset="0"/>
              <a:buChar char="o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400" b="1" dirty="0" smtClean="0"/>
              <a:t>6</a:t>
            </a:r>
            <a:r>
              <a:rPr lang="pl-PL" sz="1400" dirty="0" smtClean="0"/>
              <a:t> gatunków inwazyjnych</a:t>
            </a:r>
            <a:endParaRPr lang="pl-PL" sz="1600" b="1" dirty="0"/>
          </a:p>
        </p:txBody>
      </p:sp>
    </p:spTree>
    <p:extLst>
      <p:ext uri="{BB962C8B-B14F-4D97-AF65-F5344CB8AC3E}">
        <p14:creationId xmlns:p14="http://schemas.microsoft.com/office/powerpoint/2010/main" val="356081900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3">
                    <a:lumMod val="75000"/>
                  </a:schemeClr>
                </a:solidFill>
              </a:rPr>
              <a:t>Kwoty wykorzystane przez Polskę</a:t>
            </a:r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2145" y="1671479"/>
            <a:ext cx="6194073" cy="438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86417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357174"/>
            <a:ext cx="8172400" cy="911583"/>
          </a:xfrm>
        </p:spPr>
        <p:txBody>
          <a:bodyPr>
            <a:noAutofit/>
          </a:bodyPr>
          <a:lstStyle/>
          <a:p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</a:rPr>
              <a:t>Nabór 2014 - projekty </a:t>
            </a:r>
            <a:r>
              <a:rPr lang="pl-PL" sz="2800" dirty="0">
                <a:solidFill>
                  <a:schemeClr val="accent3">
                    <a:lumMod val="75000"/>
                  </a:schemeClr>
                </a:solidFill>
              </a:rPr>
              <a:t>pozytywnie ocenione przez KE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/>
          </p:nvPr>
        </p:nvGraphicFramePr>
        <p:xfrm>
          <a:off x="323528" y="1124744"/>
          <a:ext cx="8568952" cy="4985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1656184"/>
                <a:gridCol w="4536505"/>
                <a:gridCol w="1872207"/>
              </a:tblGrid>
              <a:tr h="623323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Lp.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Wnioskodawca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Nazwa przedsięwzięcia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Punkty przyznane przez KE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46605">
                <a:tc>
                  <a:txBody>
                    <a:bodyPr/>
                    <a:lstStyle/>
                    <a:p>
                      <a:r>
                        <a:rPr lang="pl-PL" sz="1100" dirty="0" smtClean="0"/>
                        <a:t>1</a:t>
                      </a:r>
                      <a:endParaRPr lang="pl-PL" sz="11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dirty="0" smtClean="0"/>
                        <a:t>Miasto Radom</a:t>
                      </a:r>
                      <a:endParaRPr lang="pl-PL" sz="11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 smtClean="0"/>
                        <a:t>Adaptacja do zmian klimatu poprze zrównoważoną gospodarkę wodną w przestrzeni miejskiej Radomia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dirty="0" smtClean="0"/>
                        <a:t>69/CLIM</a:t>
                      </a:r>
                      <a:endParaRPr lang="pl-PL" sz="11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446605">
                <a:tc>
                  <a:txBody>
                    <a:bodyPr/>
                    <a:lstStyle/>
                    <a:p>
                      <a:r>
                        <a:rPr lang="pl-PL" sz="1100" dirty="0" smtClean="0"/>
                        <a:t>2</a:t>
                      </a:r>
                      <a:endParaRPr lang="pl-PL" sz="11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dirty="0" smtClean="0"/>
                        <a:t>Fundacja WWF</a:t>
                      </a:r>
                      <a:endParaRPr lang="pl-PL" sz="11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dirty="0" smtClean="0"/>
                        <a:t>Wdrażanie Zrównoważonego Rozwoju na podstawie Odpowiedzialnej Społecznie Transformacji (WZROST)</a:t>
                      </a:r>
                      <a:endParaRPr lang="pl-PL" sz="11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dirty="0" smtClean="0"/>
                        <a:t>83/CLIM</a:t>
                      </a:r>
                      <a:endParaRPr lang="pl-PL" sz="11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25246">
                <a:tc>
                  <a:txBody>
                    <a:bodyPr/>
                    <a:lstStyle/>
                    <a:p>
                      <a:r>
                        <a:rPr lang="pl-PL" sz="1100" dirty="0" smtClean="0"/>
                        <a:t>3</a:t>
                      </a:r>
                      <a:endParaRPr lang="pl-PL" sz="11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dirty="0" smtClean="0"/>
                        <a:t>Flukar sp. z o. o.</a:t>
                      </a:r>
                      <a:endParaRPr lang="pl-PL" sz="11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dirty="0" smtClean="0"/>
                        <a:t>Proekologiczna instalacja pilotażowa do produkcji emulsji asfaltowych modyfikowanych nanostrukturami z polimerów odpadowych</a:t>
                      </a:r>
                      <a:endParaRPr lang="pl-PL" sz="11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dirty="0" smtClean="0"/>
                        <a:t>77/ENV</a:t>
                      </a:r>
                      <a:endParaRPr lang="pl-PL" sz="11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625246">
                <a:tc>
                  <a:txBody>
                    <a:bodyPr/>
                    <a:lstStyle/>
                    <a:p>
                      <a:r>
                        <a:rPr lang="pl-PL" sz="1100" dirty="0" smtClean="0"/>
                        <a:t>4</a:t>
                      </a:r>
                      <a:endParaRPr lang="pl-P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100" dirty="0" smtClean="0"/>
                        <a:t>"</a:t>
                      </a:r>
                      <a:r>
                        <a:rPr lang="pl-PL" sz="1100" dirty="0" err="1" smtClean="0"/>
                        <a:t>Poltegor</a:t>
                      </a:r>
                      <a:r>
                        <a:rPr lang="pl-PL" sz="1100" dirty="0" smtClean="0"/>
                        <a:t> - Instytut" Instytut Górnictwa Odkrywkowego</a:t>
                      </a:r>
                      <a:endParaRPr lang="pl-P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100" dirty="0" smtClean="0"/>
                        <a:t>Opracowanie technologii retencjonowania</a:t>
                      </a:r>
                      <a:r>
                        <a:rPr lang="pl-PL" sz="1100" baseline="0" dirty="0" smtClean="0"/>
                        <a:t> i rekomendacji wód rzecznych w chronionych strukturach wodonośnych</a:t>
                      </a:r>
                      <a:endParaRPr lang="pl-P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100" dirty="0" smtClean="0"/>
                        <a:t>72/ENV</a:t>
                      </a:r>
                      <a:endParaRPr lang="pl-PL" sz="1100" dirty="0"/>
                    </a:p>
                  </a:txBody>
                  <a:tcPr/>
                </a:tc>
              </a:tr>
              <a:tr h="625246">
                <a:tc>
                  <a:txBody>
                    <a:bodyPr/>
                    <a:lstStyle/>
                    <a:p>
                      <a:r>
                        <a:rPr lang="pl-PL" sz="1100" dirty="0" smtClean="0"/>
                        <a:t>5</a:t>
                      </a:r>
                      <a:endParaRPr lang="pl-P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100" dirty="0" smtClean="0"/>
                        <a:t>Ogólnopolskie Towarzystwo Ochrony Ptaków</a:t>
                      </a:r>
                      <a:endParaRPr lang="pl-P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100" dirty="0" smtClean="0"/>
                        <a:t>Ochrona cietrzewia jako gatunku parasolowego cennych jako gatunku parasolowego cennych przyrodniczo siedlisk Torfowisk Orawsko - Nowatorskich</a:t>
                      </a:r>
                      <a:endParaRPr lang="pl-P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100" dirty="0" smtClean="0"/>
                        <a:t>70/NAT</a:t>
                      </a:r>
                      <a:endParaRPr lang="pl-PL" sz="1100" dirty="0"/>
                    </a:p>
                  </a:txBody>
                  <a:tcPr/>
                </a:tc>
              </a:tr>
              <a:tr h="446605">
                <a:tc>
                  <a:txBody>
                    <a:bodyPr/>
                    <a:lstStyle/>
                    <a:p>
                      <a:r>
                        <a:rPr lang="pl-PL" sz="1100" dirty="0" smtClean="0"/>
                        <a:t>6</a:t>
                      </a:r>
                      <a:endParaRPr lang="pl-P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100" dirty="0" smtClean="0"/>
                        <a:t>Polskie Towarzystwo Ochrony Ptaków</a:t>
                      </a:r>
                      <a:endParaRPr lang="pl-P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100" dirty="0" smtClean="0"/>
                        <a:t>Ochrona bociana białego w dolinie Narwi i Biebrzy</a:t>
                      </a:r>
                      <a:endParaRPr lang="pl-P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100" dirty="0" smtClean="0"/>
                        <a:t>67/NAT</a:t>
                      </a:r>
                      <a:endParaRPr lang="pl-PL" sz="1100" dirty="0"/>
                    </a:p>
                  </a:txBody>
                  <a:tcPr/>
                </a:tc>
              </a:tr>
              <a:tr h="415109">
                <a:tc>
                  <a:txBody>
                    <a:bodyPr/>
                    <a:lstStyle/>
                    <a:p>
                      <a:r>
                        <a:rPr lang="pl-PL" sz="1100" dirty="0" smtClean="0"/>
                        <a:t>7</a:t>
                      </a:r>
                      <a:endParaRPr lang="pl-P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100" dirty="0" smtClean="0"/>
                        <a:t>RDOŚ Opole</a:t>
                      </a:r>
                      <a:endParaRPr lang="pl-P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100" dirty="0" smtClean="0"/>
                        <a:t>Ochrona wybranych siedlisk i gatunków w opolskich obszarach Natura 2000</a:t>
                      </a:r>
                      <a:endParaRPr lang="pl-P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100" dirty="0" smtClean="0"/>
                        <a:t>66/NAT</a:t>
                      </a:r>
                      <a:endParaRPr lang="pl-PL" sz="1100" dirty="0"/>
                    </a:p>
                  </a:txBody>
                  <a:tcPr/>
                </a:tc>
              </a:tr>
              <a:tr h="267961">
                <a:tc>
                  <a:txBody>
                    <a:bodyPr/>
                    <a:lstStyle/>
                    <a:p>
                      <a:r>
                        <a:rPr lang="pl-PL" sz="1100" dirty="0" smtClean="0"/>
                        <a:t>8</a:t>
                      </a:r>
                      <a:endParaRPr lang="pl-P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100" dirty="0" smtClean="0"/>
                        <a:t>DGLP</a:t>
                      </a:r>
                      <a:endParaRPr lang="pl-P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100" dirty="0" smtClean="0"/>
                        <a:t>Ochrona dąbrów świetlistych</a:t>
                      </a:r>
                      <a:r>
                        <a:rPr lang="pl-PL" sz="1100" baseline="0" dirty="0" smtClean="0"/>
                        <a:t> (*910) w Polsce</a:t>
                      </a:r>
                      <a:endParaRPr lang="pl-P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100" dirty="0" smtClean="0"/>
                        <a:t>65/NAT</a:t>
                      </a:r>
                      <a:endParaRPr lang="pl-PL" sz="1100" dirty="0"/>
                    </a:p>
                  </a:txBody>
                  <a:tcPr/>
                </a:tc>
              </a:tr>
              <a:tr h="446605">
                <a:tc>
                  <a:txBody>
                    <a:bodyPr/>
                    <a:lstStyle/>
                    <a:p>
                      <a:r>
                        <a:rPr lang="pl-PL" sz="1100" dirty="0" smtClean="0"/>
                        <a:t>9</a:t>
                      </a:r>
                      <a:endParaRPr lang="pl-P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100" dirty="0" smtClean="0"/>
                        <a:t>Lubelskie Towarzystwo Ornitologiczne</a:t>
                      </a:r>
                      <a:r>
                        <a:rPr lang="pl-PL" sz="1100" baseline="0" dirty="0" smtClean="0"/>
                        <a:t> </a:t>
                      </a:r>
                      <a:r>
                        <a:rPr lang="pl-PL" sz="1100" dirty="0" smtClean="0"/>
                        <a:t>(LTO)</a:t>
                      </a:r>
                      <a:endParaRPr lang="pl-P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100" dirty="0" smtClean="0"/>
                        <a:t>Ochrona gniewosza </a:t>
                      </a:r>
                      <a:r>
                        <a:rPr lang="pl-PL" sz="1100" i="1" dirty="0" err="1" smtClean="0"/>
                        <a:t>Coronella</a:t>
                      </a:r>
                      <a:r>
                        <a:rPr lang="pl-PL" sz="1100" i="1" dirty="0" smtClean="0"/>
                        <a:t> </a:t>
                      </a:r>
                      <a:r>
                        <a:rPr lang="pl-PL" sz="1100" i="1" dirty="0" err="1" smtClean="0"/>
                        <a:t>austrica</a:t>
                      </a:r>
                      <a:r>
                        <a:rPr lang="pl-PL" sz="1100" i="1" dirty="0" smtClean="0"/>
                        <a:t> </a:t>
                      </a:r>
                      <a:r>
                        <a:rPr lang="pl-PL" sz="1100" dirty="0" smtClean="0"/>
                        <a:t>i żółwia błotnego </a:t>
                      </a:r>
                      <a:r>
                        <a:rPr lang="pl-PL" sz="1100" i="1" dirty="0" err="1" smtClean="0"/>
                        <a:t>Emys</a:t>
                      </a:r>
                      <a:r>
                        <a:rPr lang="pl-PL" sz="1100" i="1" dirty="0" smtClean="0"/>
                        <a:t> </a:t>
                      </a:r>
                      <a:r>
                        <a:rPr lang="pl-PL" sz="1100" i="1" dirty="0" err="1" smtClean="0"/>
                        <a:t>orbicularis</a:t>
                      </a:r>
                      <a:r>
                        <a:rPr lang="pl-PL" sz="1100" dirty="0" smtClean="0"/>
                        <a:t> na Lubelszczyźnie </a:t>
                      </a:r>
                      <a:endParaRPr lang="pl-P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100" dirty="0" smtClean="0"/>
                        <a:t>65/NAT</a:t>
                      </a:r>
                      <a:endParaRPr lang="pl-PL" sz="11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" name="Łącznik prosty 4"/>
          <p:cNvCxnSpPr/>
          <p:nvPr/>
        </p:nvCxnSpPr>
        <p:spPr>
          <a:xfrm>
            <a:off x="0" y="3284984"/>
            <a:ext cx="91440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25345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6103</TotalTime>
  <Words>2353</Words>
  <Application>Microsoft Office PowerPoint</Application>
  <PresentationFormat>Pokaz na ekranie (4:3)</PresentationFormat>
  <Paragraphs>510</Paragraphs>
  <Slides>53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53</vt:i4>
      </vt:variant>
    </vt:vector>
  </HeadingPairs>
  <TitlesOfParts>
    <vt:vector size="61" baseType="lpstr">
      <vt:lpstr>Arial</vt:lpstr>
      <vt:lpstr>Calibri</vt:lpstr>
      <vt:lpstr>Calibri (Nagłówki)</vt:lpstr>
      <vt:lpstr>Courier New</vt:lpstr>
      <vt:lpstr>Times New Roman</vt:lpstr>
      <vt:lpstr>Verdana</vt:lpstr>
      <vt:lpstr>Wingdings</vt:lpstr>
      <vt:lpstr>Motyw pakietu Office</vt:lpstr>
      <vt:lpstr>Prezentacja programu PowerPoint</vt:lpstr>
      <vt:lpstr>Plan prezentacji </vt:lpstr>
      <vt:lpstr>Prezentacja programu PowerPoint</vt:lpstr>
      <vt:lpstr>Polskie projekty LIFE+  Budżety narastająco (mln zł) </vt:lpstr>
      <vt:lpstr>Polskie projekty LIFE+ </vt:lpstr>
      <vt:lpstr>Beneficjenci </vt:lpstr>
      <vt:lpstr>Planowane rezultaty</vt:lpstr>
      <vt:lpstr>Kwoty wykorzystane przez Polskę</vt:lpstr>
      <vt:lpstr>Nabór 2014 - projekty pozytywnie ocenione przez KE</vt:lpstr>
      <vt:lpstr>Prezentacja programu PowerPoint</vt:lpstr>
      <vt:lpstr>Cele Programu LIFE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Priorytety tematyczne  LIFE</vt:lpstr>
      <vt:lpstr>Prezentacja programu PowerPoint</vt:lpstr>
      <vt:lpstr>Europejska wartość dodana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Rola NFOŚiGW</vt:lpstr>
      <vt:lpstr>Prezentacja programu PowerPoint</vt:lpstr>
      <vt:lpstr>Dofinansowanie NFOŚiGW - beneficjenci</vt:lpstr>
      <vt:lpstr>Budżet programu priorytetowego  (wg stanu na 2015 r.)</vt:lpstr>
      <vt:lpstr>Podstawy - NFOŚiGW</vt:lpstr>
      <vt:lpstr>Intensywność dofinansowania bezzwrotnego</vt:lpstr>
      <vt:lpstr>Prezentacja programu PowerPoint</vt:lpstr>
      <vt:lpstr>  Skąd czerpać informacje? www.nfosigw.gov.pl/life </vt:lpstr>
      <vt:lpstr>Skąd czerpać informacje?</vt:lpstr>
      <vt:lpstr>Prezentacja programu PowerPoint</vt:lpstr>
      <vt:lpstr>Prezentacja programu PowerPoint</vt:lpstr>
      <vt:lpstr>Prezentacja programu PowerPoint</vt:lpstr>
      <vt:lpstr>Prezentacja programu PowerPoint</vt:lpstr>
      <vt:lpstr>Program LIFE</vt:lpstr>
      <vt:lpstr>Podstawy – KE</vt:lpstr>
      <vt:lpstr>LOGIKA PROJEKTU</vt:lpstr>
      <vt:lpstr>Przykład: CELE-DZIAŁANIA-EFEKTY   </vt:lpstr>
      <vt:lpstr>Opis techniczny</vt:lpstr>
      <vt:lpstr>Opis techniczny</vt:lpstr>
      <vt:lpstr>Opis techniczny</vt:lpstr>
      <vt:lpstr>Opis działań </vt:lpstr>
      <vt:lpstr>Opis działań </vt:lpstr>
      <vt:lpstr>Załączniki</vt:lpstr>
      <vt:lpstr>Załączniki</vt:lpstr>
      <vt:lpstr>Statystyka 2014</vt:lpstr>
      <vt:lpstr>LIFE 2014-2017  Wieloletni Program Prac</vt:lpstr>
      <vt:lpstr>Możliwość transferu i replikacji wyników projektu</vt:lpstr>
      <vt:lpstr>Długoterminowa trwałość wyników  projektu</vt:lpstr>
      <vt:lpstr>Wskaźniki oddziaływania (rezultatu)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Retke Witold</dc:creator>
  <cp:lastModifiedBy>Mirowski Ireneusz</cp:lastModifiedBy>
  <cp:revision>511</cp:revision>
  <cp:lastPrinted>2015-05-25T06:25:19Z</cp:lastPrinted>
  <dcterms:created xsi:type="dcterms:W3CDTF">2014-08-06T13:18:13Z</dcterms:created>
  <dcterms:modified xsi:type="dcterms:W3CDTF">2015-10-29T07:39:19Z</dcterms:modified>
</cp:coreProperties>
</file>